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82" r:id="rId3"/>
    <p:sldId id="304" r:id="rId4"/>
    <p:sldId id="305" r:id="rId5"/>
    <p:sldId id="306" r:id="rId6"/>
    <p:sldId id="277" r:id="rId7"/>
    <p:sldId id="280" r:id="rId8"/>
    <p:sldId id="279" r:id="rId9"/>
    <p:sldId id="267" r:id="rId10"/>
    <p:sldId id="301" r:id="rId11"/>
    <p:sldId id="294" r:id="rId12"/>
    <p:sldId id="296" r:id="rId13"/>
    <p:sldId id="262" r:id="rId14"/>
    <p:sldId id="264" r:id="rId15"/>
    <p:sldId id="298" r:id="rId16"/>
    <p:sldId id="281" r:id="rId17"/>
    <p:sldId id="286" r:id="rId18"/>
    <p:sldId id="276" r:id="rId19"/>
    <p:sldId id="278" r:id="rId20"/>
    <p:sldId id="275" r:id="rId21"/>
    <p:sldId id="263" r:id="rId22"/>
    <p:sldId id="265" r:id="rId23"/>
    <p:sldId id="283" r:id="rId24"/>
    <p:sldId id="272" r:id="rId25"/>
    <p:sldId id="289" r:id="rId26"/>
    <p:sldId id="290" r:id="rId27"/>
    <p:sldId id="291" r:id="rId28"/>
    <p:sldId id="295" r:id="rId29"/>
    <p:sldId id="268" r:id="rId30"/>
    <p:sldId id="270" r:id="rId31"/>
    <p:sldId id="285" r:id="rId32"/>
    <p:sldId id="284" r:id="rId33"/>
    <p:sldId id="288" r:id="rId34"/>
    <p:sldId id="287" r:id="rId35"/>
    <p:sldId id="302" r:id="rId36"/>
    <p:sldId id="303" r:id="rId37"/>
    <p:sldId id="297" r:id="rId38"/>
    <p:sldId id="261" r:id="rId39"/>
    <p:sldId id="29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07"/>
    <p:restoredTop sz="96296"/>
  </p:normalViewPr>
  <p:slideViewPr>
    <p:cSldViewPr snapToGrid="0" snapToObjects="1">
      <p:cViewPr varScale="1">
        <p:scale>
          <a:sx n="124" d="100"/>
          <a:sy n="124" d="100"/>
        </p:scale>
        <p:origin x="376" y="168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6F692-367F-435D-A3DF-5E3E8A70526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0F9336D-B73C-4FAE-AB9F-5C25280768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Nodes – Data Entities ( nouns )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  S O</a:t>
          </a:r>
        </a:p>
      </dgm:t>
    </dgm:pt>
    <dgm:pt modelId="{3557AADD-0049-4759-B838-5330A8BE086D}" type="parTrans" cxnId="{C17F7A59-6A28-46A0-BC7A-F0C7586D5EF2}">
      <dgm:prSet/>
      <dgm:spPr/>
      <dgm:t>
        <a:bodyPr/>
        <a:lstStyle/>
        <a:p>
          <a:endParaRPr lang="en-US"/>
        </a:p>
      </dgm:t>
    </dgm:pt>
    <dgm:pt modelId="{93894E4D-65C4-4C97-AE3A-FA1867E0233E}" type="sibTrans" cxnId="{C17F7A59-6A28-46A0-BC7A-F0C7586D5EF2}">
      <dgm:prSet/>
      <dgm:spPr/>
      <dgm:t>
        <a:bodyPr/>
        <a:lstStyle/>
        <a:p>
          <a:endParaRPr lang="en-US"/>
        </a:p>
      </dgm:t>
    </dgm:pt>
    <dgm:pt modelId="{06E40207-00A2-4176-A2C4-52A01F1A6F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Edges – Relationships ( verbs ) 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P</a:t>
          </a:r>
        </a:p>
      </dgm:t>
    </dgm:pt>
    <dgm:pt modelId="{05643E9F-4F71-435C-AFCE-1BFD6AF4ECAB}" type="parTrans" cxnId="{A209F118-35CC-4909-91AA-887A9B4BE98F}">
      <dgm:prSet/>
      <dgm:spPr/>
      <dgm:t>
        <a:bodyPr/>
        <a:lstStyle/>
        <a:p>
          <a:endParaRPr lang="en-US"/>
        </a:p>
      </dgm:t>
    </dgm:pt>
    <dgm:pt modelId="{292BE65D-B702-4EA2-83AB-09D6C671A596}" type="sibTrans" cxnId="{A209F118-35CC-4909-91AA-887A9B4BE98F}">
      <dgm:prSet/>
      <dgm:spPr/>
      <dgm:t>
        <a:bodyPr/>
        <a:lstStyle/>
        <a:p>
          <a:endParaRPr lang="en-US"/>
        </a:p>
      </dgm:t>
    </dgm:pt>
    <dgm:pt modelId="{E5E46184-EDC6-4B3F-BB9A-A62694EE55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Graph algorithms</a:t>
          </a:r>
        </a:p>
      </dgm:t>
    </dgm:pt>
    <dgm:pt modelId="{61C65701-AF2E-4351-820E-772039E4AF75}" type="parTrans" cxnId="{B943546D-4F10-4081-B9E6-4021D7FBB184}">
      <dgm:prSet/>
      <dgm:spPr/>
      <dgm:t>
        <a:bodyPr/>
        <a:lstStyle/>
        <a:p>
          <a:endParaRPr lang="en-US"/>
        </a:p>
      </dgm:t>
    </dgm:pt>
    <dgm:pt modelId="{4AF73CDE-D296-4249-9577-7F298F9BAA96}" type="sibTrans" cxnId="{B943546D-4F10-4081-B9E6-4021D7FBB184}">
      <dgm:prSet/>
      <dgm:spPr/>
      <dgm:t>
        <a:bodyPr/>
        <a:lstStyle/>
        <a:p>
          <a:endParaRPr lang="en-US"/>
        </a:p>
      </dgm:t>
    </dgm:pt>
    <dgm:pt modelId="{094E6046-1C64-49EC-9293-9468AB7705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Reasoning ( Decisions )</a:t>
          </a:r>
        </a:p>
      </dgm:t>
    </dgm:pt>
    <dgm:pt modelId="{CAD2F8DF-450A-4A6C-9A22-929CE608F9DA}" type="parTrans" cxnId="{7AA3A84B-925D-4035-8D62-1C84B8FC78A7}">
      <dgm:prSet/>
      <dgm:spPr/>
      <dgm:t>
        <a:bodyPr/>
        <a:lstStyle/>
        <a:p>
          <a:endParaRPr lang="en-US"/>
        </a:p>
      </dgm:t>
    </dgm:pt>
    <dgm:pt modelId="{7019426F-2129-4178-95E3-3D66083EA1AC}" type="sibTrans" cxnId="{7AA3A84B-925D-4035-8D62-1C84B8FC78A7}">
      <dgm:prSet/>
      <dgm:spPr/>
      <dgm:t>
        <a:bodyPr/>
        <a:lstStyle/>
        <a:p>
          <a:endParaRPr lang="en-US"/>
        </a:p>
      </dgm:t>
    </dgm:pt>
    <dgm:pt modelId="{02207CB0-CC60-4BC4-8D11-BBCDD3057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Inferences</a:t>
          </a:r>
        </a:p>
      </dgm:t>
    </dgm:pt>
    <dgm:pt modelId="{BE81E4DE-E638-41F6-BB3B-943CE1724B78}" type="parTrans" cxnId="{AAE1025B-1786-4CBB-B858-6DA4E16D6C8F}">
      <dgm:prSet/>
      <dgm:spPr/>
      <dgm:t>
        <a:bodyPr/>
        <a:lstStyle/>
        <a:p>
          <a:endParaRPr lang="en-US"/>
        </a:p>
      </dgm:t>
    </dgm:pt>
    <dgm:pt modelId="{F33BB1A5-ADAA-4391-83AA-EAB0015D9B3C}" type="sibTrans" cxnId="{AAE1025B-1786-4CBB-B858-6DA4E16D6C8F}">
      <dgm:prSet/>
      <dgm:spPr/>
      <dgm:t>
        <a:bodyPr/>
        <a:lstStyle/>
        <a:p>
          <a:endParaRPr lang="en-US"/>
        </a:p>
      </dgm:t>
    </dgm:pt>
    <dgm:pt modelId="{4AAC8884-2972-4399-8773-A5515B6E8C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Shortest path</a:t>
          </a:r>
        </a:p>
      </dgm:t>
    </dgm:pt>
    <dgm:pt modelId="{C418BA33-3537-45F9-8716-64B94B071FCF}" type="parTrans" cxnId="{97D0C37C-A6CA-4A83-AC21-D9AF21E4B9CB}">
      <dgm:prSet/>
      <dgm:spPr/>
      <dgm:t>
        <a:bodyPr/>
        <a:lstStyle/>
        <a:p>
          <a:endParaRPr lang="en-US"/>
        </a:p>
      </dgm:t>
    </dgm:pt>
    <dgm:pt modelId="{F0F8FAE3-00CA-48F8-B84E-A776AF54F73D}" type="sibTrans" cxnId="{97D0C37C-A6CA-4A83-AC21-D9AF21E4B9CB}">
      <dgm:prSet/>
      <dgm:spPr/>
      <dgm:t>
        <a:bodyPr/>
        <a:lstStyle/>
        <a:p>
          <a:endParaRPr lang="en-US"/>
        </a:p>
      </dgm:t>
    </dgm:pt>
    <dgm:pt modelId="{CA895469-A68A-457A-B96E-56A076AA2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Cliques / Neighborliness</a:t>
          </a:r>
        </a:p>
      </dgm:t>
    </dgm:pt>
    <dgm:pt modelId="{C4E99817-ACA1-4D7E-BB83-31F149486C32}" type="parTrans" cxnId="{A95FC37B-5C9C-4208-9C2E-3D53DCBEA6F6}">
      <dgm:prSet/>
      <dgm:spPr/>
      <dgm:t>
        <a:bodyPr/>
        <a:lstStyle/>
        <a:p>
          <a:endParaRPr lang="en-US"/>
        </a:p>
      </dgm:t>
    </dgm:pt>
    <dgm:pt modelId="{FDC4B013-1E65-4DAE-94B3-33C64DECB4CF}" type="sibTrans" cxnId="{A95FC37B-5C9C-4208-9C2E-3D53DCBEA6F6}">
      <dgm:prSet/>
      <dgm:spPr/>
      <dgm:t>
        <a:bodyPr/>
        <a:lstStyle/>
        <a:p>
          <a:endParaRPr lang="en-US"/>
        </a:p>
      </dgm:t>
    </dgm:pt>
    <dgm:pt modelId="{DC096632-6DFD-46D1-9152-02599FF3CA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Interconnected ness</a:t>
          </a:r>
        </a:p>
      </dgm:t>
    </dgm:pt>
    <dgm:pt modelId="{91E9F872-7677-405A-8A45-24296A596B1E}" type="parTrans" cxnId="{B91265F7-0D39-4283-80EF-ABCBBAFE4EE2}">
      <dgm:prSet/>
      <dgm:spPr/>
      <dgm:t>
        <a:bodyPr/>
        <a:lstStyle/>
        <a:p>
          <a:endParaRPr lang="en-US"/>
        </a:p>
      </dgm:t>
    </dgm:pt>
    <dgm:pt modelId="{DF81F117-86F6-4C76-9E08-87237222CA8F}" type="sibTrans" cxnId="{B91265F7-0D39-4283-80EF-ABCBBAFE4EE2}">
      <dgm:prSet/>
      <dgm:spPr/>
      <dgm:t>
        <a:bodyPr/>
        <a:lstStyle/>
        <a:p>
          <a:endParaRPr lang="en-US"/>
        </a:p>
      </dgm:t>
    </dgm:pt>
    <dgm:pt modelId="{83904E6D-D574-4AAD-9A5D-923710BF4D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Patterns</a:t>
          </a:r>
        </a:p>
      </dgm:t>
    </dgm:pt>
    <dgm:pt modelId="{CFC15A1A-D45F-4F10-8EE1-B6BBBE5CCDA8}" type="parTrans" cxnId="{C60794D8-A0C1-4E2D-B247-B6AE4085F2F1}">
      <dgm:prSet/>
      <dgm:spPr/>
      <dgm:t>
        <a:bodyPr/>
        <a:lstStyle/>
        <a:p>
          <a:endParaRPr lang="en-US"/>
        </a:p>
      </dgm:t>
    </dgm:pt>
    <dgm:pt modelId="{93A3853D-1E69-4E56-8561-FF913B50C61E}" type="sibTrans" cxnId="{C60794D8-A0C1-4E2D-B247-B6AE4085F2F1}">
      <dgm:prSet/>
      <dgm:spPr/>
      <dgm:t>
        <a:bodyPr/>
        <a:lstStyle/>
        <a:p>
          <a:endParaRPr lang="en-US"/>
        </a:p>
      </dgm:t>
    </dgm:pt>
    <dgm:pt modelId="{1A1B8AE3-60AC-4DCD-942F-B2BBC5216BEC}" type="pres">
      <dgm:prSet presAssocID="{1866F692-367F-435D-A3DF-5E3E8A70526C}" presName="root" presStyleCnt="0">
        <dgm:presLayoutVars>
          <dgm:dir/>
          <dgm:resizeHandles val="exact"/>
        </dgm:presLayoutVars>
      </dgm:prSet>
      <dgm:spPr/>
    </dgm:pt>
    <dgm:pt modelId="{3851510E-80C2-495A-85F2-08A498091B72}" type="pres">
      <dgm:prSet presAssocID="{B0F9336D-B73C-4FAE-AB9F-5C252807680F}" presName="compNode" presStyleCnt="0"/>
      <dgm:spPr/>
    </dgm:pt>
    <dgm:pt modelId="{E1FE3A0D-94A3-4BE1-BB58-A889E58C4C2F}" type="pres">
      <dgm:prSet presAssocID="{B0F9336D-B73C-4FAE-AB9F-5C25280768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4C62A75-9699-4784-A43D-7A80CA5EB5D7}" type="pres">
      <dgm:prSet presAssocID="{B0F9336D-B73C-4FAE-AB9F-5C252807680F}" presName="iconSpace" presStyleCnt="0"/>
      <dgm:spPr/>
    </dgm:pt>
    <dgm:pt modelId="{9E7D1DCD-EB85-4697-A250-DB922A99BE00}" type="pres">
      <dgm:prSet presAssocID="{B0F9336D-B73C-4FAE-AB9F-5C252807680F}" presName="parTx" presStyleLbl="revTx" presStyleIdx="0" presStyleCnt="8">
        <dgm:presLayoutVars>
          <dgm:chMax val="0"/>
          <dgm:chPref val="0"/>
        </dgm:presLayoutVars>
      </dgm:prSet>
      <dgm:spPr/>
    </dgm:pt>
    <dgm:pt modelId="{2F61F12D-5992-494C-AAE9-593DFF0F1045}" type="pres">
      <dgm:prSet presAssocID="{B0F9336D-B73C-4FAE-AB9F-5C252807680F}" presName="txSpace" presStyleCnt="0"/>
      <dgm:spPr/>
    </dgm:pt>
    <dgm:pt modelId="{D0987DF6-0A36-45F5-B68D-4FB1DC8D29BF}" type="pres">
      <dgm:prSet presAssocID="{B0F9336D-B73C-4FAE-AB9F-5C252807680F}" presName="desTx" presStyleLbl="revTx" presStyleIdx="1" presStyleCnt="8">
        <dgm:presLayoutVars/>
      </dgm:prSet>
      <dgm:spPr/>
    </dgm:pt>
    <dgm:pt modelId="{7A29AC28-69D4-4B32-B1D1-C172F618E570}" type="pres">
      <dgm:prSet presAssocID="{93894E4D-65C4-4C97-AE3A-FA1867E0233E}" presName="sibTrans" presStyleCnt="0"/>
      <dgm:spPr/>
    </dgm:pt>
    <dgm:pt modelId="{B5E34868-1FC0-44F8-9FD7-33EC6432F057}" type="pres">
      <dgm:prSet presAssocID="{06E40207-00A2-4176-A2C4-52A01F1A6F79}" presName="compNode" presStyleCnt="0"/>
      <dgm:spPr/>
    </dgm:pt>
    <dgm:pt modelId="{F26BB401-B2B7-413B-BB49-697D3DF73253}" type="pres">
      <dgm:prSet presAssocID="{06E40207-00A2-4176-A2C4-52A01F1A6F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30B62EF-5877-420D-A974-FF28DFA048DB}" type="pres">
      <dgm:prSet presAssocID="{06E40207-00A2-4176-A2C4-52A01F1A6F79}" presName="iconSpace" presStyleCnt="0"/>
      <dgm:spPr/>
    </dgm:pt>
    <dgm:pt modelId="{2B8288C9-AA3F-49D2-90C4-ACB2A83869A6}" type="pres">
      <dgm:prSet presAssocID="{06E40207-00A2-4176-A2C4-52A01F1A6F79}" presName="parTx" presStyleLbl="revTx" presStyleIdx="2" presStyleCnt="8">
        <dgm:presLayoutVars>
          <dgm:chMax val="0"/>
          <dgm:chPref val="0"/>
        </dgm:presLayoutVars>
      </dgm:prSet>
      <dgm:spPr/>
    </dgm:pt>
    <dgm:pt modelId="{D9167D99-2C54-41DF-9340-140782AB9D1C}" type="pres">
      <dgm:prSet presAssocID="{06E40207-00A2-4176-A2C4-52A01F1A6F79}" presName="txSpace" presStyleCnt="0"/>
      <dgm:spPr/>
    </dgm:pt>
    <dgm:pt modelId="{1AB4129F-788C-476C-8CA9-D922C9234EFD}" type="pres">
      <dgm:prSet presAssocID="{06E40207-00A2-4176-A2C4-52A01F1A6F79}" presName="desTx" presStyleLbl="revTx" presStyleIdx="3" presStyleCnt="8">
        <dgm:presLayoutVars/>
      </dgm:prSet>
      <dgm:spPr/>
    </dgm:pt>
    <dgm:pt modelId="{CE226DDF-A922-49B2-ACA2-917EEF6DA90A}" type="pres">
      <dgm:prSet presAssocID="{292BE65D-B702-4EA2-83AB-09D6C671A596}" presName="sibTrans" presStyleCnt="0"/>
      <dgm:spPr/>
    </dgm:pt>
    <dgm:pt modelId="{01C31842-09BB-4F2A-B503-F0275DE21CED}" type="pres">
      <dgm:prSet presAssocID="{E5E46184-EDC6-4B3F-BB9A-A62694EE55AC}" presName="compNode" presStyleCnt="0"/>
      <dgm:spPr/>
    </dgm:pt>
    <dgm:pt modelId="{BE6DF0A9-B639-4939-B601-ABA8A5B737BD}" type="pres">
      <dgm:prSet presAssocID="{E5E46184-EDC6-4B3F-BB9A-A62694EE55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8235DF7-C2EF-4841-A36F-89ADBA1626D9}" type="pres">
      <dgm:prSet presAssocID="{E5E46184-EDC6-4B3F-BB9A-A62694EE55AC}" presName="iconSpace" presStyleCnt="0"/>
      <dgm:spPr/>
    </dgm:pt>
    <dgm:pt modelId="{94606826-4ADE-4765-8ABC-58B1D2889382}" type="pres">
      <dgm:prSet presAssocID="{E5E46184-EDC6-4B3F-BB9A-A62694EE55AC}" presName="parTx" presStyleLbl="revTx" presStyleIdx="4" presStyleCnt="8">
        <dgm:presLayoutVars>
          <dgm:chMax val="0"/>
          <dgm:chPref val="0"/>
        </dgm:presLayoutVars>
      </dgm:prSet>
      <dgm:spPr/>
    </dgm:pt>
    <dgm:pt modelId="{BF81BD54-CE37-49E2-967B-24F9CE934EC6}" type="pres">
      <dgm:prSet presAssocID="{E5E46184-EDC6-4B3F-BB9A-A62694EE55AC}" presName="txSpace" presStyleCnt="0"/>
      <dgm:spPr/>
    </dgm:pt>
    <dgm:pt modelId="{48019E0D-F842-4455-989E-6859D0316EBF}" type="pres">
      <dgm:prSet presAssocID="{E5E46184-EDC6-4B3F-BB9A-A62694EE55AC}" presName="desTx" presStyleLbl="revTx" presStyleIdx="5" presStyleCnt="8" custLinFactNeighborX="-632" custLinFactNeighborY="-54555">
        <dgm:presLayoutVars/>
      </dgm:prSet>
      <dgm:spPr/>
    </dgm:pt>
    <dgm:pt modelId="{B86C2D1A-5687-42EA-9328-FA26528A0C51}" type="pres">
      <dgm:prSet presAssocID="{4AF73CDE-D296-4249-9577-7F298F9BAA96}" presName="sibTrans" presStyleCnt="0"/>
      <dgm:spPr/>
    </dgm:pt>
    <dgm:pt modelId="{E08AED8F-8CF4-4112-B4EE-2C64B01121A5}" type="pres">
      <dgm:prSet presAssocID="{83904E6D-D574-4AAD-9A5D-923710BF4D67}" presName="compNode" presStyleCnt="0"/>
      <dgm:spPr/>
    </dgm:pt>
    <dgm:pt modelId="{CA1AA0C5-6D7E-4715-902B-C8684DCCB20C}" type="pres">
      <dgm:prSet presAssocID="{83904E6D-D574-4AAD-9A5D-923710BF4D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52EE37C-6A55-4A15-A1A1-0D71E15F703F}" type="pres">
      <dgm:prSet presAssocID="{83904E6D-D574-4AAD-9A5D-923710BF4D67}" presName="iconSpace" presStyleCnt="0"/>
      <dgm:spPr/>
    </dgm:pt>
    <dgm:pt modelId="{E1F425D1-BCBF-48C1-BED6-B56BD940A965}" type="pres">
      <dgm:prSet presAssocID="{83904E6D-D574-4AAD-9A5D-923710BF4D67}" presName="parTx" presStyleLbl="revTx" presStyleIdx="6" presStyleCnt="8">
        <dgm:presLayoutVars>
          <dgm:chMax val="0"/>
          <dgm:chPref val="0"/>
        </dgm:presLayoutVars>
      </dgm:prSet>
      <dgm:spPr/>
    </dgm:pt>
    <dgm:pt modelId="{2FFE65AD-7A99-4D7D-B396-FF11607F2B56}" type="pres">
      <dgm:prSet presAssocID="{83904E6D-D574-4AAD-9A5D-923710BF4D67}" presName="txSpace" presStyleCnt="0"/>
      <dgm:spPr/>
    </dgm:pt>
    <dgm:pt modelId="{5532EE39-5FC6-4874-A80A-18F826D0A693}" type="pres">
      <dgm:prSet presAssocID="{83904E6D-D574-4AAD-9A5D-923710BF4D67}" presName="desTx" presStyleLbl="revTx" presStyleIdx="7" presStyleCnt="8">
        <dgm:presLayoutVars/>
      </dgm:prSet>
      <dgm:spPr/>
    </dgm:pt>
  </dgm:ptLst>
  <dgm:cxnLst>
    <dgm:cxn modelId="{E4D2D500-AF2E-C94B-924D-F4ECDBBFE48B}" type="presOf" srcId="{4AAC8884-2972-4399-8773-A5515B6E8C46}" destId="{48019E0D-F842-4455-989E-6859D0316EBF}" srcOrd="0" destOrd="2" presId="urn:microsoft.com/office/officeart/2018/2/layout/IconLabelDescriptionList"/>
    <dgm:cxn modelId="{BF20E70B-A0DA-3B41-A235-4A1650EF9703}" type="presOf" srcId="{B0F9336D-B73C-4FAE-AB9F-5C252807680F}" destId="{9E7D1DCD-EB85-4697-A250-DB922A99BE00}" srcOrd="0" destOrd="0" presId="urn:microsoft.com/office/officeart/2018/2/layout/IconLabelDescriptionList"/>
    <dgm:cxn modelId="{A209F118-35CC-4909-91AA-887A9B4BE98F}" srcId="{1866F692-367F-435D-A3DF-5E3E8A70526C}" destId="{06E40207-00A2-4176-A2C4-52A01F1A6F79}" srcOrd="1" destOrd="0" parTransId="{05643E9F-4F71-435C-AFCE-1BFD6AF4ECAB}" sibTransId="{292BE65D-B702-4EA2-83AB-09D6C671A596}"/>
    <dgm:cxn modelId="{E06D641D-D12A-D24B-A154-54B9835E7F4D}" type="presOf" srcId="{02207CB0-CC60-4BC4-8D11-BBCDD3057239}" destId="{48019E0D-F842-4455-989E-6859D0316EBF}" srcOrd="0" destOrd="1" presId="urn:microsoft.com/office/officeart/2018/2/layout/IconLabelDescriptionList"/>
    <dgm:cxn modelId="{027A4E1E-E789-D84D-AFC5-D5EA1025F6D0}" type="presOf" srcId="{CA895469-A68A-457A-B96E-56A076AA2678}" destId="{48019E0D-F842-4455-989E-6859D0316EBF}" srcOrd="0" destOrd="3" presId="urn:microsoft.com/office/officeart/2018/2/layout/IconLabelDescriptionList"/>
    <dgm:cxn modelId="{71573332-D00F-BC44-97D5-F6A2B98F12AA}" type="presOf" srcId="{E5E46184-EDC6-4B3F-BB9A-A62694EE55AC}" destId="{94606826-4ADE-4765-8ABC-58B1D2889382}" srcOrd="0" destOrd="0" presId="urn:microsoft.com/office/officeart/2018/2/layout/IconLabelDescriptionList"/>
    <dgm:cxn modelId="{7AA3A84B-925D-4035-8D62-1C84B8FC78A7}" srcId="{E5E46184-EDC6-4B3F-BB9A-A62694EE55AC}" destId="{094E6046-1C64-49EC-9293-9468AB7705F8}" srcOrd="0" destOrd="0" parTransId="{CAD2F8DF-450A-4A6C-9A22-929CE608F9DA}" sibTransId="{7019426F-2129-4178-95E3-3D66083EA1AC}"/>
    <dgm:cxn modelId="{C17F7A59-6A28-46A0-BC7A-F0C7586D5EF2}" srcId="{1866F692-367F-435D-A3DF-5E3E8A70526C}" destId="{B0F9336D-B73C-4FAE-AB9F-5C252807680F}" srcOrd="0" destOrd="0" parTransId="{3557AADD-0049-4759-B838-5330A8BE086D}" sibTransId="{93894E4D-65C4-4C97-AE3A-FA1867E0233E}"/>
    <dgm:cxn modelId="{AAE1025B-1786-4CBB-B858-6DA4E16D6C8F}" srcId="{E5E46184-EDC6-4B3F-BB9A-A62694EE55AC}" destId="{02207CB0-CC60-4BC4-8D11-BBCDD3057239}" srcOrd="1" destOrd="0" parTransId="{BE81E4DE-E638-41F6-BB3B-943CE1724B78}" sibTransId="{F33BB1A5-ADAA-4391-83AA-EAB0015D9B3C}"/>
    <dgm:cxn modelId="{B943546D-4F10-4081-B9E6-4021D7FBB184}" srcId="{1866F692-367F-435D-A3DF-5E3E8A70526C}" destId="{E5E46184-EDC6-4B3F-BB9A-A62694EE55AC}" srcOrd="2" destOrd="0" parTransId="{61C65701-AF2E-4351-820E-772039E4AF75}" sibTransId="{4AF73CDE-D296-4249-9577-7F298F9BAA96}"/>
    <dgm:cxn modelId="{A95FC37B-5C9C-4208-9C2E-3D53DCBEA6F6}" srcId="{E5E46184-EDC6-4B3F-BB9A-A62694EE55AC}" destId="{CA895469-A68A-457A-B96E-56A076AA2678}" srcOrd="3" destOrd="0" parTransId="{C4E99817-ACA1-4D7E-BB83-31F149486C32}" sibTransId="{FDC4B013-1E65-4DAE-94B3-33C64DECB4CF}"/>
    <dgm:cxn modelId="{97D0C37C-A6CA-4A83-AC21-D9AF21E4B9CB}" srcId="{E5E46184-EDC6-4B3F-BB9A-A62694EE55AC}" destId="{4AAC8884-2972-4399-8773-A5515B6E8C46}" srcOrd="2" destOrd="0" parTransId="{C418BA33-3537-45F9-8716-64B94B071FCF}" sibTransId="{F0F8FAE3-00CA-48F8-B84E-A776AF54F73D}"/>
    <dgm:cxn modelId="{955BA086-BE47-544B-9213-0102317131FC}" type="presOf" srcId="{83904E6D-D574-4AAD-9A5D-923710BF4D67}" destId="{E1F425D1-BCBF-48C1-BED6-B56BD940A965}" srcOrd="0" destOrd="0" presId="urn:microsoft.com/office/officeart/2018/2/layout/IconLabelDescriptionList"/>
    <dgm:cxn modelId="{5F59C08D-B47A-D045-95AA-A56B0C7C07EF}" type="presOf" srcId="{06E40207-00A2-4176-A2C4-52A01F1A6F79}" destId="{2B8288C9-AA3F-49D2-90C4-ACB2A83869A6}" srcOrd="0" destOrd="0" presId="urn:microsoft.com/office/officeart/2018/2/layout/IconLabelDescriptionList"/>
    <dgm:cxn modelId="{CE106993-35F0-C84B-8953-CD8C4463CB7F}" type="presOf" srcId="{1866F692-367F-435D-A3DF-5E3E8A70526C}" destId="{1A1B8AE3-60AC-4DCD-942F-B2BBC5216BEC}" srcOrd="0" destOrd="0" presId="urn:microsoft.com/office/officeart/2018/2/layout/IconLabelDescriptionList"/>
    <dgm:cxn modelId="{D00756CD-CB60-3343-B02F-803E352526D6}" type="presOf" srcId="{094E6046-1C64-49EC-9293-9468AB7705F8}" destId="{48019E0D-F842-4455-989E-6859D0316EBF}" srcOrd="0" destOrd="0" presId="urn:microsoft.com/office/officeart/2018/2/layout/IconLabelDescriptionList"/>
    <dgm:cxn modelId="{C60794D8-A0C1-4E2D-B247-B6AE4085F2F1}" srcId="{1866F692-367F-435D-A3DF-5E3E8A70526C}" destId="{83904E6D-D574-4AAD-9A5D-923710BF4D67}" srcOrd="3" destOrd="0" parTransId="{CFC15A1A-D45F-4F10-8EE1-B6BBBE5CCDA8}" sibTransId="{93A3853D-1E69-4E56-8561-FF913B50C61E}"/>
    <dgm:cxn modelId="{04E32CEF-AEDD-5A47-B5AD-D1D4859CEBEA}" type="presOf" srcId="{DC096632-6DFD-46D1-9152-02599FF3CABE}" destId="{48019E0D-F842-4455-989E-6859D0316EBF}" srcOrd="0" destOrd="4" presId="urn:microsoft.com/office/officeart/2018/2/layout/IconLabelDescriptionList"/>
    <dgm:cxn modelId="{B91265F7-0D39-4283-80EF-ABCBBAFE4EE2}" srcId="{E5E46184-EDC6-4B3F-BB9A-A62694EE55AC}" destId="{DC096632-6DFD-46D1-9152-02599FF3CABE}" srcOrd="4" destOrd="0" parTransId="{91E9F872-7677-405A-8A45-24296A596B1E}" sibTransId="{DF81F117-86F6-4C76-9E08-87237222CA8F}"/>
    <dgm:cxn modelId="{75076D5B-AE1C-DF4E-B972-E90FF1B32BD5}" type="presParOf" srcId="{1A1B8AE3-60AC-4DCD-942F-B2BBC5216BEC}" destId="{3851510E-80C2-495A-85F2-08A498091B72}" srcOrd="0" destOrd="0" presId="urn:microsoft.com/office/officeart/2018/2/layout/IconLabelDescriptionList"/>
    <dgm:cxn modelId="{764AC6CD-EB79-E143-8CA6-D77A4F23E52C}" type="presParOf" srcId="{3851510E-80C2-495A-85F2-08A498091B72}" destId="{E1FE3A0D-94A3-4BE1-BB58-A889E58C4C2F}" srcOrd="0" destOrd="0" presId="urn:microsoft.com/office/officeart/2018/2/layout/IconLabelDescriptionList"/>
    <dgm:cxn modelId="{40CCD8C9-B47D-AF40-A374-46BED925FD54}" type="presParOf" srcId="{3851510E-80C2-495A-85F2-08A498091B72}" destId="{E4C62A75-9699-4784-A43D-7A80CA5EB5D7}" srcOrd="1" destOrd="0" presId="urn:microsoft.com/office/officeart/2018/2/layout/IconLabelDescriptionList"/>
    <dgm:cxn modelId="{FDE854AB-0993-F646-876D-21AD6C8244B4}" type="presParOf" srcId="{3851510E-80C2-495A-85F2-08A498091B72}" destId="{9E7D1DCD-EB85-4697-A250-DB922A99BE00}" srcOrd="2" destOrd="0" presId="urn:microsoft.com/office/officeart/2018/2/layout/IconLabelDescriptionList"/>
    <dgm:cxn modelId="{DC5CB473-F085-E248-946F-6DF5ABE90C99}" type="presParOf" srcId="{3851510E-80C2-495A-85F2-08A498091B72}" destId="{2F61F12D-5992-494C-AAE9-593DFF0F1045}" srcOrd="3" destOrd="0" presId="urn:microsoft.com/office/officeart/2018/2/layout/IconLabelDescriptionList"/>
    <dgm:cxn modelId="{B62A65E7-E16D-764E-AEDA-E42EFB6E4257}" type="presParOf" srcId="{3851510E-80C2-495A-85F2-08A498091B72}" destId="{D0987DF6-0A36-45F5-B68D-4FB1DC8D29BF}" srcOrd="4" destOrd="0" presId="urn:microsoft.com/office/officeart/2018/2/layout/IconLabelDescriptionList"/>
    <dgm:cxn modelId="{102F7FE6-150F-8E41-BE3E-2FA24AA35525}" type="presParOf" srcId="{1A1B8AE3-60AC-4DCD-942F-B2BBC5216BEC}" destId="{7A29AC28-69D4-4B32-B1D1-C172F618E570}" srcOrd="1" destOrd="0" presId="urn:microsoft.com/office/officeart/2018/2/layout/IconLabelDescriptionList"/>
    <dgm:cxn modelId="{CD21749B-DAE7-5B42-B66C-C176ED2C646D}" type="presParOf" srcId="{1A1B8AE3-60AC-4DCD-942F-B2BBC5216BEC}" destId="{B5E34868-1FC0-44F8-9FD7-33EC6432F057}" srcOrd="2" destOrd="0" presId="urn:microsoft.com/office/officeart/2018/2/layout/IconLabelDescriptionList"/>
    <dgm:cxn modelId="{20426F6B-C3B8-684E-8A27-F495EC9E6F2C}" type="presParOf" srcId="{B5E34868-1FC0-44F8-9FD7-33EC6432F057}" destId="{F26BB401-B2B7-413B-BB49-697D3DF73253}" srcOrd="0" destOrd="0" presId="urn:microsoft.com/office/officeart/2018/2/layout/IconLabelDescriptionList"/>
    <dgm:cxn modelId="{06264E23-FB37-BA42-BAE1-8A09F5E1E186}" type="presParOf" srcId="{B5E34868-1FC0-44F8-9FD7-33EC6432F057}" destId="{930B62EF-5877-420D-A974-FF28DFA048DB}" srcOrd="1" destOrd="0" presId="urn:microsoft.com/office/officeart/2018/2/layout/IconLabelDescriptionList"/>
    <dgm:cxn modelId="{A4FEE7B3-E993-BC48-819D-DB561F92E3C6}" type="presParOf" srcId="{B5E34868-1FC0-44F8-9FD7-33EC6432F057}" destId="{2B8288C9-AA3F-49D2-90C4-ACB2A83869A6}" srcOrd="2" destOrd="0" presId="urn:microsoft.com/office/officeart/2018/2/layout/IconLabelDescriptionList"/>
    <dgm:cxn modelId="{13829405-0F26-874B-9189-7A3C594773A6}" type="presParOf" srcId="{B5E34868-1FC0-44F8-9FD7-33EC6432F057}" destId="{D9167D99-2C54-41DF-9340-140782AB9D1C}" srcOrd="3" destOrd="0" presId="urn:microsoft.com/office/officeart/2018/2/layout/IconLabelDescriptionList"/>
    <dgm:cxn modelId="{AA9D1075-2226-354A-B554-83FEE71CC488}" type="presParOf" srcId="{B5E34868-1FC0-44F8-9FD7-33EC6432F057}" destId="{1AB4129F-788C-476C-8CA9-D922C9234EFD}" srcOrd="4" destOrd="0" presId="urn:microsoft.com/office/officeart/2018/2/layout/IconLabelDescriptionList"/>
    <dgm:cxn modelId="{6D999E15-CC8B-6748-8D27-3600F03FC3B6}" type="presParOf" srcId="{1A1B8AE3-60AC-4DCD-942F-B2BBC5216BEC}" destId="{CE226DDF-A922-49B2-ACA2-917EEF6DA90A}" srcOrd="3" destOrd="0" presId="urn:microsoft.com/office/officeart/2018/2/layout/IconLabelDescriptionList"/>
    <dgm:cxn modelId="{9ADA5553-AB04-6F40-9DE7-3E666584F797}" type="presParOf" srcId="{1A1B8AE3-60AC-4DCD-942F-B2BBC5216BEC}" destId="{01C31842-09BB-4F2A-B503-F0275DE21CED}" srcOrd="4" destOrd="0" presId="urn:microsoft.com/office/officeart/2018/2/layout/IconLabelDescriptionList"/>
    <dgm:cxn modelId="{8BE62E6D-8536-304B-B95C-15C4D9E4E09F}" type="presParOf" srcId="{01C31842-09BB-4F2A-B503-F0275DE21CED}" destId="{BE6DF0A9-B639-4939-B601-ABA8A5B737BD}" srcOrd="0" destOrd="0" presId="urn:microsoft.com/office/officeart/2018/2/layout/IconLabelDescriptionList"/>
    <dgm:cxn modelId="{A355F10B-A3D8-CD4B-AB27-9F1C360F799F}" type="presParOf" srcId="{01C31842-09BB-4F2A-B503-F0275DE21CED}" destId="{58235DF7-C2EF-4841-A36F-89ADBA1626D9}" srcOrd="1" destOrd="0" presId="urn:microsoft.com/office/officeart/2018/2/layout/IconLabelDescriptionList"/>
    <dgm:cxn modelId="{0E0ABFB4-1AC7-DE48-A143-D309EEBD3150}" type="presParOf" srcId="{01C31842-09BB-4F2A-B503-F0275DE21CED}" destId="{94606826-4ADE-4765-8ABC-58B1D2889382}" srcOrd="2" destOrd="0" presId="urn:microsoft.com/office/officeart/2018/2/layout/IconLabelDescriptionList"/>
    <dgm:cxn modelId="{C4301EBF-9EC5-CD40-BAD7-9AF8CC98D01A}" type="presParOf" srcId="{01C31842-09BB-4F2A-B503-F0275DE21CED}" destId="{BF81BD54-CE37-49E2-967B-24F9CE934EC6}" srcOrd="3" destOrd="0" presId="urn:microsoft.com/office/officeart/2018/2/layout/IconLabelDescriptionList"/>
    <dgm:cxn modelId="{D3F3A9D6-F86F-8F46-86AD-68A580084B93}" type="presParOf" srcId="{01C31842-09BB-4F2A-B503-F0275DE21CED}" destId="{48019E0D-F842-4455-989E-6859D0316EBF}" srcOrd="4" destOrd="0" presId="urn:microsoft.com/office/officeart/2018/2/layout/IconLabelDescriptionList"/>
    <dgm:cxn modelId="{D97061F7-D72C-B14B-8D28-B9CDC99CEC30}" type="presParOf" srcId="{1A1B8AE3-60AC-4DCD-942F-B2BBC5216BEC}" destId="{B86C2D1A-5687-42EA-9328-FA26528A0C51}" srcOrd="5" destOrd="0" presId="urn:microsoft.com/office/officeart/2018/2/layout/IconLabelDescriptionList"/>
    <dgm:cxn modelId="{087593B1-4417-1244-A270-2A92A2968288}" type="presParOf" srcId="{1A1B8AE3-60AC-4DCD-942F-B2BBC5216BEC}" destId="{E08AED8F-8CF4-4112-B4EE-2C64B01121A5}" srcOrd="6" destOrd="0" presId="urn:microsoft.com/office/officeart/2018/2/layout/IconLabelDescriptionList"/>
    <dgm:cxn modelId="{DAED13A9-F0B2-854B-91FA-567A33711385}" type="presParOf" srcId="{E08AED8F-8CF4-4112-B4EE-2C64B01121A5}" destId="{CA1AA0C5-6D7E-4715-902B-C8684DCCB20C}" srcOrd="0" destOrd="0" presId="urn:microsoft.com/office/officeart/2018/2/layout/IconLabelDescriptionList"/>
    <dgm:cxn modelId="{E9E49E7C-FBA6-294C-BDC0-0CE89782812B}" type="presParOf" srcId="{E08AED8F-8CF4-4112-B4EE-2C64B01121A5}" destId="{F52EE37C-6A55-4A15-A1A1-0D71E15F703F}" srcOrd="1" destOrd="0" presId="urn:microsoft.com/office/officeart/2018/2/layout/IconLabelDescriptionList"/>
    <dgm:cxn modelId="{4F5644AC-1BFE-5449-BEED-482BDB0A0E51}" type="presParOf" srcId="{E08AED8F-8CF4-4112-B4EE-2C64B01121A5}" destId="{E1F425D1-BCBF-48C1-BED6-B56BD940A965}" srcOrd="2" destOrd="0" presId="urn:microsoft.com/office/officeart/2018/2/layout/IconLabelDescriptionList"/>
    <dgm:cxn modelId="{08A33BB2-91D9-C045-A709-720A904CC44B}" type="presParOf" srcId="{E08AED8F-8CF4-4112-B4EE-2C64B01121A5}" destId="{2FFE65AD-7A99-4D7D-B396-FF11607F2B56}" srcOrd="3" destOrd="0" presId="urn:microsoft.com/office/officeart/2018/2/layout/IconLabelDescriptionList"/>
    <dgm:cxn modelId="{0365A3BE-C61A-974E-AF8A-35FC51908642}" type="presParOf" srcId="{E08AED8F-8CF4-4112-B4EE-2C64B01121A5}" destId="{5532EE39-5FC6-4874-A80A-18F826D0A69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F25F35-5554-4464-8372-422D7458944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5CCBB77-C2AC-431F-95C2-A555B9367D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Web pages – Human readable – unstructured</a:t>
          </a:r>
        </a:p>
      </dgm:t>
    </dgm:pt>
    <dgm:pt modelId="{AF723A80-23B4-451F-9191-48D6B009E6C3}" type="parTrans" cxnId="{485C6CA6-544C-4829-8C53-6E5A88E85180}">
      <dgm:prSet/>
      <dgm:spPr/>
      <dgm:t>
        <a:bodyPr/>
        <a:lstStyle/>
        <a:p>
          <a:endParaRPr lang="en-US"/>
        </a:p>
      </dgm:t>
    </dgm:pt>
    <dgm:pt modelId="{767A85B0-C72C-4092-99D1-A47FC7ADCA80}" type="sibTrans" cxnId="{485C6CA6-544C-4829-8C53-6E5A88E85180}">
      <dgm:prSet/>
      <dgm:spPr/>
      <dgm:t>
        <a:bodyPr/>
        <a:lstStyle/>
        <a:p>
          <a:endParaRPr lang="en-US"/>
        </a:p>
      </dgm:t>
    </dgm:pt>
    <dgm:pt modelId="{5DA4C6AC-8FCA-4006-9BD9-DE4DA9A100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is machine readable? – structured</a:t>
          </a:r>
        </a:p>
      </dgm:t>
    </dgm:pt>
    <dgm:pt modelId="{F64C9067-8C17-4313-A2B0-F1F33DDD2282}" type="parTrans" cxnId="{3E06C84B-321E-40F1-9792-A18190B9DAEE}">
      <dgm:prSet/>
      <dgm:spPr/>
      <dgm:t>
        <a:bodyPr/>
        <a:lstStyle/>
        <a:p>
          <a:endParaRPr lang="en-US"/>
        </a:p>
      </dgm:t>
    </dgm:pt>
    <dgm:pt modelId="{02790364-3BBA-4994-8F69-E618C08E36F5}" type="sibTrans" cxnId="{3E06C84B-321E-40F1-9792-A18190B9DAEE}">
      <dgm:prSet/>
      <dgm:spPr/>
      <dgm:t>
        <a:bodyPr/>
        <a:lstStyle/>
        <a:p>
          <a:endParaRPr lang="en-US"/>
        </a:p>
      </dgm:t>
    </dgm:pt>
    <dgm:pt modelId="{BFE6424A-E64C-4AA6-80AB-FA1873FAF1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Big Fast Moving Data – overwhelming TL;DR;</a:t>
          </a:r>
        </a:p>
      </dgm:t>
    </dgm:pt>
    <dgm:pt modelId="{84FFEFAB-5F1D-4AAF-8BF0-B6250A5C1F4C}" type="parTrans" cxnId="{4F7E73C7-B8C9-462F-B801-2D9454CFF652}">
      <dgm:prSet/>
      <dgm:spPr/>
      <dgm:t>
        <a:bodyPr/>
        <a:lstStyle/>
        <a:p>
          <a:endParaRPr lang="en-US"/>
        </a:p>
      </dgm:t>
    </dgm:pt>
    <dgm:pt modelId="{E3DA109F-B2BE-44DB-8CFF-1313F5A7C536}" type="sibTrans" cxnId="{4F7E73C7-B8C9-462F-B801-2D9454CFF652}">
      <dgm:prSet/>
      <dgm:spPr/>
      <dgm:t>
        <a:bodyPr/>
        <a:lstStyle/>
        <a:p>
          <a:endParaRPr lang="en-US"/>
        </a:p>
      </dgm:t>
    </dgm:pt>
    <dgm:pt modelId="{E625C11E-0472-43CB-96AB-5CE4E45182F1}" type="pres">
      <dgm:prSet presAssocID="{48F25F35-5554-4464-8372-422D74589442}" presName="root" presStyleCnt="0">
        <dgm:presLayoutVars>
          <dgm:dir/>
          <dgm:resizeHandles val="exact"/>
        </dgm:presLayoutVars>
      </dgm:prSet>
      <dgm:spPr/>
    </dgm:pt>
    <dgm:pt modelId="{FB94FE6F-BD5C-4D4A-AB4C-1460214063A7}" type="pres">
      <dgm:prSet presAssocID="{75CCBB77-C2AC-431F-95C2-A555B9367DE6}" presName="compNode" presStyleCnt="0"/>
      <dgm:spPr/>
    </dgm:pt>
    <dgm:pt modelId="{14879372-2240-4E2F-B7D3-2CBDA0C63685}" type="pres">
      <dgm:prSet presAssocID="{75CCBB77-C2AC-431F-95C2-A555B9367DE6}" presName="iconBgRect" presStyleLbl="bgShp" presStyleIdx="0" presStyleCnt="3"/>
      <dgm:spPr/>
    </dgm:pt>
    <dgm:pt modelId="{88E34824-1C56-4C46-B49D-9542CAEBAFC0}" type="pres">
      <dgm:prSet presAssocID="{75CCBB77-C2AC-431F-95C2-A555B9367D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18F7C62-5E28-4194-AC86-FF4FF5FBAED3}" type="pres">
      <dgm:prSet presAssocID="{75CCBB77-C2AC-431F-95C2-A555B9367DE6}" presName="spaceRect" presStyleCnt="0"/>
      <dgm:spPr/>
    </dgm:pt>
    <dgm:pt modelId="{82E77D3D-B334-4B44-A5AF-87D0459B0370}" type="pres">
      <dgm:prSet presAssocID="{75CCBB77-C2AC-431F-95C2-A555B9367DE6}" presName="textRect" presStyleLbl="revTx" presStyleIdx="0" presStyleCnt="3">
        <dgm:presLayoutVars>
          <dgm:chMax val="1"/>
          <dgm:chPref val="1"/>
        </dgm:presLayoutVars>
      </dgm:prSet>
      <dgm:spPr/>
    </dgm:pt>
    <dgm:pt modelId="{53E72BF2-4C6C-4CFF-98F8-473E97BE1901}" type="pres">
      <dgm:prSet presAssocID="{767A85B0-C72C-4092-99D1-A47FC7ADCA80}" presName="sibTrans" presStyleCnt="0"/>
      <dgm:spPr/>
    </dgm:pt>
    <dgm:pt modelId="{668ED336-73A4-4DCA-8FC4-53B4AA6272D1}" type="pres">
      <dgm:prSet presAssocID="{5DA4C6AC-8FCA-4006-9BD9-DE4DA9A10084}" presName="compNode" presStyleCnt="0"/>
      <dgm:spPr/>
    </dgm:pt>
    <dgm:pt modelId="{B1958C2B-59F5-4044-9093-BF1CEF88114F}" type="pres">
      <dgm:prSet presAssocID="{5DA4C6AC-8FCA-4006-9BD9-DE4DA9A10084}" presName="iconBgRect" presStyleLbl="bgShp" presStyleIdx="1" presStyleCnt="3"/>
      <dgm:spPr/>
    </dgm:pt>
    <dgm:pt modelId="{DA227AB9-FE88-403A-A4AA-C0C6891C968D}" type="pres">
      <dgm:prSet presAssocID="{5DA4C6AC-8FCA-4006-9BD9-DE4DA9A100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AC4E1B6C-16B7-41FA-8710-80DBE4C03454}" type="pres">
      <dgm:prSet presAssocID="{5DA4C6AC-8FCA-4006-9BD9-DE4DA9A10084}" presName="spaceRect" presStyleCnt="0"/>
      <dgm:spPr/>
    </dgm:pt>
    <dgm:pt modelId="{2FF32091-054F-428C-B8BE-C98384DDA9A9}" type="pres">
      <dgm:prSet presAssocID="{5DA4C6AC-8FCA-4006-9BD9-DE4DA9A10084}" presName="textRect" presStyleLbl="revTx" presStyleIdx="1" presStyleCnt="3">
        <dgm:presLayoutVars>
          <dgm:chMax val="1"/>
          <dgm:chPref val="1"/>
        </dgm:presLayoutVars>
      </dgm:prSet>
      <dgm:spPr/>
    </dgm:pt>
    <dgm:pt modelId="{FA01A0C5-F280-4CA0-AEDE-8421144B5E35}" type="pres">
      <dgm:prSet presAssocID="{02790364-3BBA-4994-8F69-E618C08E36F5}" presName="sibTrans" presStyleCnt="0"/>
      <dgm:spPr/>
    </dgm:pt>
    <dgm:pt modelId="{07C2D752-CB4A-4DDF-A1FF-EC994B29419F}" type="pres">
      <dgm:prSet presAssocID="{BFE6424A-E64C-4AA6-80AB-FA1873FAF1D6}" presName="compNode" presStyleCnt="0"/>
      <dgm:spPr/>
    </dgm:pt>
    <dgm:pt modelId="{CEC73BD5-5EF0-4DE9-BC96-C422F9872E4A}" type="pres">
      <dgm:prSet presAssocID="{BFE6424A-E64C-4AA6-80AB-FA1873FAF1D6}" presName="iconBgRect" presStyleLbl="bgShp" presStyleIdx="2" presStyleCnt="3"/>
      <dgm:spPr/>
    </dgm:pt>
    <dgm:pt modelId="{AD9F7FE4-A656-4F3F-A3A5-783EAE3A3467}" type="pres">
      <dgm:prSet presAssocID="{BFE6424A-E64C-4AA6-80AB-FA1873FAF1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CED0CEAA-316D-4F3A-8509-4A5705B8FA27}" type="pres">
      <dgm:prSet presAssocID="{BFE6424A-E64C-4AA6-80AB-FA1873FAF1D6}" presName="spaceRect" presStyleCnt="0"/>
      <dgm:spPr/>
    </dgm:pt>
    <dgm:pt modelId="{CF82265A-A15D-407E-92D0-9F5D93A7B68A}" type="pres">
      <dgm:prSet presAssocID="{BFE6424A-E64C-4AA6-80AB-FA1873FAF1D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F27C47-0893-CE43-8518-6314BC41A421}" type="presOf" srcId="{5DA4C6AC-8FCA-4006-9BD9-DE4DA9A10084}" destId="{2FF32091-054F-428C-B8BE-C98384DDA9A9}" srcOrd="0" destOrd="0" presId="urn:microsoft.com/office/officeart/2018/5/layout/IconCircleLabelList"/>
    <dgm:cxn modelId="{3E06C84B-321E-40F1-9792-A18190B9DAEE}" srcId="{48F25F35-5554-4464-8372-422D74589442}" destId="{5DA4C6AC-8FCA-4006-9BD9-DE4DA9A10084}" srcOrd="1" destOrd="0" parTransId="{F64C9067-8C17-4313-A2B0-F1F33DDD2282}" sibTransId="{02790364-3BBA-4994-8F69-E618C08E36F5}"/>
    <dgm:cxn modelId="{C7C78673-22B9-1547-A715-2FD01D9AE8B5}" type="presOf" srcId="{BFE6424A-E64C-4AA6-80AB-FA1873FAF1D6}" destId="{CF82265A-A15D-407E-92D0-9F5D93A7B68A}" srcOrd="0" destOrd="0" presId="urn:microsoft.com/office/officeart/2018/5/layout/IconCircleLabelList"/>
    <dgm:cxn modelId="{6A3DBA94-0A33-BE48-8A43-F98F1B24A25A}" type="presOf" srcId="{48F25F35-5554-4464-8372-422D74589442}" destId="{E625C11E-0472-43CB-96AB-5CE4E45182F1}" srcOrd="0" destOrd="0" presId="urn:microsoft.com/office/officeart/2018/5/layout/IconCircleLabelList"/>
    <dgm:cxn modelId="{485C6CA6-544C-4829-8C53-6E5A88E85180}" srcId="{48F25F35-5554-4464-8372-422D74589442}" destId="{75CCBB77-C2AC-431F-95C2-A555B9367DE6}" srcOrd="0" destOrd="0" parTransId="{AF723A80-23B4-451F-9191-48D6B009E6C3}" sibTransId="{767A85B0-C72C-4092-99D1-A47FC7ADCA80}"/>
    <dgm:cxn modelId="{4F7E73C7-B8C9-462F-B801-2D9454CFF652}" srcId="{48F25F35-5554-4464-8372-422D74589442}" destId="{BFE6424A-E64C-4AA6-80AB-FA1873FAF1D6}" srcOrd="2" destOrd="0" parTransId="{84FFEFAB-5F1D-4AAF-8BF0-B6250A5C1F4C}" sibTransId="{E3DA109F-B2BE-44DB-8CFF-1313F5A7C536}"/>
    <dgm:cxn modelId="{B54B89EB-AAE1-C44C-AFFE-6245D8A74370}" type="presOf" srcId="{75CCBB77-C2AC-431F-95C2-A555B9367DE6}" destId="{82E77D3D-B334-4B44-A5AF-87D0459B0370}" srcOrd="0" destOrd="0" presId="urn:microsoft.com/office/officeart/2018/5/layout/IconCircleLabelList"/>
    <dgm:cxn modelId="{F6066529-209D-9A4A-AD38-EFC3BB3074A4}" type="presParOf" srcId="{E625C11E-0472-43CB-96AB-5CE4E45182F1}" destId="{FB94FE6F-BD5C-4D4A-AB4C-1460214063A7}" srcOrd="0" destOrd="0" presId="urn:microsoft.com/office/officeart/2018/5/layout/IconCircleLabelList"/>
    <dgm:cxn modelId="{4F8E024E-EB63-5B4C-8AC8-6DC15F390993}" type="presParOf" srcId="{FB94FE6F-BD5C-4D4A-AB4C-1460214063A7}" destId="{14879372-2240-4E2F-B7D3-2CBDA0C63685}" srcOrd="0" destOrd="0" presId="urn:microsoft.com/office/officeart/2018/5/layout/IconCircleLabelList"/>
    <dgm:cxn modelId="{6588E13C-18F2-B641-A194-A7B6379AE35F}" type="presParOf" srcId="{FB94FE6F-BD5C-4D4A-AB4C-1460214063A7}" destId="{88E34824-1C56-4C46-B49D-9542CAEBAFC0}" srcOrd="1" destOrd="0" presId="urn:microsoft.com/office/officeart/2018/5/layout/IconCircleLabelList"/>
    <dgm:cxn modelId="{273F20C2-B36F-8C49-82E2-8057A3AFB202}" type="presParOf" srcId="{FB94FE6F-BD5C-4D4A-AB4C-1460214063A7}" destId="{318F7C62-5E28-4194-AC86-FF4FF5FBAED3}" srcOrd="2" destOrd="0" presId="urn:microsoft.com/office/officeart/2018/5/layout/IconCircleLabelList"/>
    <dgm:cxn modelId="{3EA03835-3E00-734D-A1DD-3C95CB8BE5B2}" type="presParOf" srcId="{FB94FE6F-BD5C-4D4A-AB4C-1460214063A7}" destId="{82E77D3D-B334-4B44-A5AF-87D0459B0370}" srcOrd="3" destOrd="0" presId="urn:microsoft.com/office/officeart/2018/5/layout/IconCircleLabelList"/>
    <dgm:cxn modelId="{DDAD6D98-4F99-7741-9DAD-D60A4224BACE}" type="presParOf" srcId="{E625C11E-0472-43CB-96AB-5CE4E45182F1}" destId="{53E72BF2-4C6C-4CFF-98F8-473E97BE1901}" srcOrd="1" destOrd="0" presId="urn:microsoft.com/office/officeart/2018/5/layout/IconCircleLabelList"/>
    <dgm:cxn modelId="{3BA9CD76-3FB7-9E40-9929-4F233B0E4EA7}" type="presParOf" srcId="{E625C11E-0472-43CB-96AB-5CE4E45182F1}" destId="{668ED336-73A4-4DCA-8FC4-53B4AA6272D1}" srcOrd="2" destOrd="0" presId="urn:microsoft.com/office/officeart/2018/5/layout/IconCircleLabelList"/>
    <dgm:cxn modelId="{2BF92884-16DD-6449-82E5-DF45B4A005AF}" type="presParOf" srcId="{668ED336-73A4-4DCA-8FC4-53B4AA6272D1}" destId="{B1958C2B-59F5-4044-9093-BF1CEF88114F}" srcOrd="0" destOrd="0" presId="urn:microsoft.com/office/officeart/2018/5/layout/IconCircleLabelList"/>
    <dgm:cxn modelId="{39FDFAFD-F007-3F46-887B-DF2354E9E0C1}" type="presParOf" srcId="{668ED336-73A4-4DCA-8FC4-53B4AA6272D1}" destId="{DA227AB9-FE88-403A-A4AA-C0C6891C968D}" srcOrd="1" destOrd="0" presId="urn:microsoft.com/office/officeart/2018/5/layout/IconCircleLabelList"/>
    <dgm:cxn modelId="{2BA85CAA-2EE6-1B4D-83F2-603551027E01}" type="presParOf" srcId="{668ED336-73A4-4DCA-8FC4-53B4AA6272D1}" destId="{AC4E1B6C-16B7-41FA-8710-80DBE4C03454}" srcOrd="2" destOrd="0" presId="urn:microsoft.com/office/officeart/2018/5/layout/IconCircleLabelList"/>
    <dgm:cxn modelId="{18F1F7D6-F88B-934C-9177-767D2BC43AE7}" type="presParOf" srcId="{668ED336-73A4-4DCA-8FC4-53B4AA6272D1}" destId="{2FF32091-054F-428C-B8BE-C98384DDA9A9}" srcOrd="3" destOrd="0" presId="urn:microsoft.com/office/officeart/2018/5/layout/IconCircleLabelList"/>
    <dgm:cxn modelId="{1C2C164B-4B21-DD4A-9943-ECECF1804CB8}" type="presParOf" srcId="{E625C11E-0472-43CB-96AB-5CE4E45182F1}" destId="{FA01A0C5-F280-4CA0-AEDE-8421144B5E35}" srcOrd="3" destOrd="0" presId="urn:microsoft.com/office/officeart/2018/5/layout/IconCircleLabelList"/>
    <dgm:cxn modelId="{A27DDA9F-66C7-9A43-A272-C43202281F7F}" type="presParOf" srcId="{E625C11E-0472-43CB-96AB-5CE4E45182F1}" destId="{07C2D752-CB4A-4DDF-A1FF-EC994B29419F}" srcOrd="4" destOrd="0" presId="urn:microsoft.com/office/officeart/2018/5/layout/IconCircleLabelList"/>
    <dgm:cxn modelId="{25C81ABE-6C4E-444E-8189-B782AE087B6E}" type="presParOf" srcId="{07C2D752-CB4A-4DDF-A1FF-EC994B29419F}" destId="{CEC73BD5-5EF0-4DE9-BC96-C422F9872E4A}" srcOrd="0" destOrd="0" presId="urn:microsoft.com/office/officeart/2018/5/layout/IconCircleLabelList"/>
    <dgm:cxn modelId="{53EDFA39-8384-A14C-A568-DF50758F21E9}" type="presParOf" srcId="{07C2D752-CB4A-4DDF-A1FF-EC994B29419F}" destId="{AD9F7FE4-A656-4F3F-A3A5-783EAE3A3467}" srcOrd="1" destOrd="0" presId="urn:microsoft.com/office/officeart/2018/5/layout/IconCircleLabelList"/>
    <dgm:cxn modelId="{CD57FF60-E806-784E-B76A-A85FA94E2BA8}" type="presParOf" srcId="{07C2D752-CB4A-4DDF-A1FF-EC994B29419F}" destId="{CED0CEAA-316D-4F3A-8509-4A5705B8FA27}" srcOrd="2" destOrd="0" presId="urn:microsoft.com/office/officeart/2018/5/layout/IconCircleLabelList"/>
    <dgm:cxn modelId="{34408CBC-153F-154E-8E4B-7010D0180876}" type="presParOf" srcId="{07C2D752-CB4A-4DDF-A1FF-EC994B29419F}" destId="{CF82265A-A15D-407E-92D0-9F5D93A7B6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609042-47E0-498E-BE8A-0D8B609D3C30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64177EF-22EC-4FD7-B1A3-99296F40A1A5}">
      <dgm:prSet/>
      <dgm:spPr/>
      <dgm:t>
        <a:bodyPr/>
        <a:lstStyle/>
        <a:p>
          <a:r>
            <a:rPr lang="en-US" dirty="0"/>
            <a:t>Bowl -&gt; Triple Store – Semantic Graph DB</a:t>
          </a:r>
        </a:p>
      </dgm:t>
    </dgm:pt>
    <dgm:pt modelId="{F2AF43B2-3D19-4E88-AEBD-BBD164F18D3D}" type="parTrans" cxnId="{F74E44D8-EB98-4E91-B72B-6C5A9BB9E0D2}">
      <dgm:prSet/>
      <dgm:spPr/>
      <dgm:t>
        <a:bodyPr/>
        <a:lstStyle/>
        <a:p>
          <a:endParaRPr lang="en-US"/>
        </a:p>
      </dgm:t>
    </dgm:pt>
    <dgm:pt modelId="{52350C70-531E-4308-817F-520C3EE8BB56}" type="sibTrans" cxnId="{F74E44D8-EB98-4E91-B72B-6C5A9BB9E0D2}">
      <dgm:prSet/>
      <dgm:spPr/>
      <dgm:t>
        <a:bodyPr/>
        <a:lstStyle/>
        <a:p>
          <a:endParaRPr lang="en-US"/>
        </a:p>
      </dgm:t>
    </dgm:pt>
    <dgm:pt modelId="{3E68D566-10D5-4AAA-ADBA-0C8D0A67F570}">
      <dgm:prSet/>
      <dgm:spPr/>
      <dgm:t>
        <a:bodyPr/>
        <a:lstStyle/>
        <a:p>
          <a:r>
            <a:rPr lang="en-US" dirty="0"/>
            <a:t>`Alphabet soup` -&gt; SPO OPS POS SOP POS</a:t>
          </a:r>
        </a:p>
      </dgm:t>
    </dgm:pt>
    <dgm:pt modelId="{117D2A7A-701A-47C2-9216-4315B06BA99C}" type="parTrans" cxnId="{5E7E2BF7-0931-4D83-BB6E-293737E5397D}">
      <dgm:prSet/>
      <dgm:spPr/>
      <dgm:t>
        <a:bodyPr/>
        <a:lstStyle/>
        <a:p>
          <a:endParaRPr lang="en-US"/>
        </a:p>
      </dgm:t>
    </dgm:pt>
    <dgm:pt modelId="{55D77A67-E37E-465D-8033-112464B21D77}" type="sibTrans" cxnId="{5E7E2BF7-0931-4D83-BB6E-293737E5397D}">
      <dgm:prSet/>
      <dgm:spPr/>
      <dgm:t>
        <a:bodyPr/>
        <a:lstStyle/>
        <a:p>
          <a:endParaRPr lang="en-US"/>
        </a:p>
      </dgm:t>
    </dgm:pt>
    <dgm:pt modelId="{C12A158D-71E4-4FE3-8AC8-32DAC05A7E6A}">
      <dgm:prSet/>
      <dgm:spPr/>
      <dgm:t>
        <a:bodyPr/>
        <a:lstStyle/>
        <a:p>
          <a:r>
            <a:rPr lang="en-US" b="1" dirty="0"/>
            <a:t>Merge ? </a:t>
          </a:r>
          <a:endParaRPr lang="en-US" dirty="0"/>
        </a:p>
      </dgm:t>
    </dgm:pt>
    <dgm:pt modelId="{37FC7CD1-A132-4F79-9C28-0833187FA7C3}" type="parTrans" cxnId="{6A3AE266-F275-458A-B958-6B21366D3676}">
      <dgm:prSet/>
      <dgm:spPr/>
      <dgm:t>
        <a:bodyPr/>
        <a:lstStyle/>
        <a:p>
          <a:endParaRPr lang="en-US"/>
        </a:p>
      </dgm:t>
    </dgm:pt>
    <dgm:pt modelId="{B2FBC270-E035-43B1-B23C-087CF55B2727}" type="sibTrans" cxnId="{6A3AE266-F275-458A-B958-6B21366D3676}">
      <dgm:prSet/>
      <dgm:spPr/>
      <dgm:t>
        <a:bodyPr/>
        <a:lstStyle/>
        <a:p>
          <a:endParaRPr lang="en-US"/>
        </a:p>
      </dgm:t>
    </dgm:pt>
    <dgm:pt modelId="{150AE9E3-CF00-3B43-B886-7C2FBC936F36}" type="pres">
      <dgm:prSet presAssocID="{CA609042-47E0-498E-BE8A-0D8B609D3C30}" presName="vert0" presStyleCnt="0">
        <dgm:presLayoutVars>
          <dgm:dir/>
          <dgm:animOne val="branch"/>
          <dgm:animLvl val="lvl"/>
        </dgm:presLayoutVars>
      </dgm:prSet>
      <dgm:spPr/>
    </dgm:pt>
    <dgm:pt modelId="{CA1D5674-E232-7E49-9F5E-BCE10E816204}" type="pres">
      <dgm:prSet presAssocID="{F64177EF-22EC-4FD7-B1A3-99296F40A1A5}" presName="thickLine" presStyleLbl="alignNode1" presStyleIdx="0" presStyleCnt="3"/>
      <dgm:spPr/>
    </dgm:pt>
    <dgm:pt modelId="{710E109F-CF0F-4B4F-A123-06CFF7BB3052}" type="pres">
      <dgm:prSet presAssocID="{F64177EF-22EC-4FD7-B1A3-99296F40A1A5}" presName="horz1" presStyleCnt="0"/>
      <dgm:spPr/>
    </dgm:pt>
    <dgm:pt modelId="{FEE05287-D3F7-CE46-965D-E5D2CF2FF57E}" type="pres">
      <dgm:prSet presAssocID="{F64177EF-22EC-4FD7-B1A3-99296F40A1A5}" presName="tx1" presStyleLbl="revTx" presStyleIdx="0" presStyleCnt="3"/>
      <dgm:spPr/>
    </dgm:pt>
    <dgm:pt modelId="{4A9601DD-CF3B-414C-A340-0265410C6518}" type="pres">
      <dgm:prSet presAssocID="{F64177EF-22EC-4FD7-B1A3-99296F40A1A5}" presName="vert1" presStyleCnt="0"/>
      <dgm:spPr/>
    </dgm:pt>
    <dgm:pt modelId="{FB94D2E8-43DB-B343-AE15-9227010713B2}" type="pres">
      <dgm:prSet presAssocID="{3E68D566-10D5-4AAA-ADBA-0C8D0A67F570}" presName="thickLine" presStyleLbl="alignNode1" presStyleIdx="1" presStyleCnt="3"/>
      <dgm:spPr/>
    </dgm:pt>
    <dgm:pt modelId="{A19A89A6-43C4-C44B-85FD-DB10EF76ACA1}" type="pres">
      <dgm:prSet presAssocID="{3E68D566-10D5-4AAA-ADBA-0C8D0A67F570}" presName="horz1" presStyleCnt="0"/>
      <dgm:spPr/>
    </dgm:pt>
    <dgm:pt modelId="{25003A27-5EB2-0145-AECF-3B52FEB3477E}" type="pres">
      <dgm:prSet presAssocID="{3E68D566-10D5-4AAA-ADBA-0C8D0A67F570}" presName="tx1" presStyleLbl="revTx" presStyleIdx="1" presStyleCnt="3"/>
      <dgm:spPr/>
    </dgm:pt>
    <dgm:pt modelId="{E092BB27-8973-CB46-8FEC-FD88E5DD7EE8}" type="pres">
      <dgm:prSet presAssocID="{3E68D566-10D5-4AAA-ADBA-0C8D0A67F570}" presName="vert1" presStyleCnt="0"/>
      <dgm:spPr/>
    </dgm:pt>
    <dgm:pt modelId="{BE3B7800-2DFF-E045-9ECC-74BB3CD96B19}" type="pres">
      <dgm:prSet presAssocID="{C12A158D-71E4-4FE3-8AC8-32DAC05A7E6A}" presName="thickLine" presStyleLbl="alignNode1" presStyleIdx="2" presStyleCnt="3"/>
      <dgm:spPr/>
    </dgm:pt>
    <dgm:pt modelId="{0E4C1D1F-FFED-694D-9DB9-22149A99AC51}" type="pres">
      <dgm:prSet presAssocID="{C12A158D-71E4-4FE3-8AC8-32DAC05A7E6A}" presName="horz1" presStyleCnt="0"/>
      <dgm:spPr/>
    </dgm:pt>
    <dgm:pt modelId="{66D53BD6-E20D-A449-89FA-4B5054955E56}" type="pres">
      <dgm:prSet presAssocID="{C12A158D-71E4-4FE3-8AC8-32DAC05A7E6A}" presName="tx1" presStyleLbl="revTx" presStyleIdx="2" presStyleCnt="3"/>
      <dgm:spPr/>
    </dgm:pt>
    <dgm:pt modelId="{293EF426-43C4-3F49-9B93-96A0989AC00C}" type="pres">
      <dgm:prSet presAssocID="{C12A158D-71E4-4FE3-8AC8-32DAC05A7E6A}" presName="vert1" presStyleCnt="0"/>
      <dgm:spPr/>
    </dgm:pt>
  </dgm:ptLst>
  <dgm:cxnLst>
    <dgm:cxn modelId="{A352F120-8B2F-8044-B213-0A57B00D0EA6}" type="presOf" srcId="{C12A158D-71E4-4FE3-8AC8-32DAC05A7E6A}" destId="{66D53BD6-E20D-A449-89FA-4B5054955E56}" srcOrd="0" destOrd="0" presId="urn:microsoft.com/office/officeart/2008/layout/LinedList"/>
    <dgm:cxn modelId="{6A3AE266-F275-458A-B958-6B21366D3676}" srcId="{CA609042-47E0-498E-BE8A-0D8B609D3C30}" destId="{C12A158D-71E4-4FE3-8AC8-32DAC05A7E6A}" srcOrd="2" destOrd="0" parTransId="{37FC7CD1-A132-4F79-9C28-0833187FA7C3}" sibTransId="{B2FBC270-E035-43B1-B23C-087CF55B2727}"/>
    <dgm:cxn modelId="{7D31FD6C-8328-8D45-B400-F5DBA8851F63}" type="presOf" srcId="{CA609042-47E0-498E-BE8A-0D8B609D3C30}" destId="{150AE9E3-CF00-3B43-B886-7C2FBC936F36}" srcOrd="0" destOrd="0" presId="urn:microsoft.com/office/officeart/2008/layout/LinedList"/>
    <dgm:cxn modelId="{361E90AD-6EB5-0048-AF30-2B24630B70AF}" type="presOf" srcId="{F64177EF-22EC-4FD7-B1A3-99296F40A1A5}" destId="{FEE05287-D3F7-CE46-965D-E5D2CF2FF57E}" srcOrd="0" destOrd="0" presId="urn:microsoft.com/office/officeart/2008/layout/LinedList"/>
    <dgm:cxn modelId="{F74E44D8-EB98-4E91-B72B-6C5A9BB9E0D2}" srcId="{CA609042-47E0-498E-BE8A-0D8B609D3C30}" destId="{F64177EF-22EC-4FD7-B1A3-99296F40A1A5}" srcOrd="0" destOrd="0" parTransId="{F2AF43B2-3D19-4E88-AEBD-BBD164F18D3D}" sibTransId="{52350C70-531E-4308-817F-520C3EE8BB56}"/>
    <dgm:cxn modelId="{63C30AF4-99B3-6341-95BD-BA1E1DD8E9CD}" type="presOf" srcId="{3E68D566-10D5-4AAA-ADBA-0C8D0A67F570}" destId="{25003A27-5EB2-0145-AECF-3B52FEB3477E}" srcOrd="0" destOrd="0" presId="urn:microsoft.com/office/officeart/2008/layout/LinedList"/>
    <dgm:cxn modelId="{5E7E2BF7-0931-4D83-BB6E-293737E5397D}" srcId="{CA609042-47E0-498E-BE8A-0D8B609D3C30}" destId="{3E68D566-10D5-4AAA-ADBA-0C8D0A67F570}" srcOrd="1" destOrd="0" parTransId="{117D2A7A-701A-47C2-9216-4315B06BA99C}" sibTransId="{55D77A67-E37E-465D-8033-112464B21D77}"/>
    <dgm:cxn modelId="{111E3B5D-033D-974C-BBC9-99773F23F8DA}" type="presParOf" srcId="{150AE9E3-CF00-3B43-B886-7C2FBC936F36}" destId="{CA1D5674-E232-7E49-9F5E-BCE10E816204}" srcOrd="0" destOrd="0" presId="urn:microsoft.com/office/officeart/2008/layout/LinedList"/>
    <dgm:cxn modelId="{0402EDD1-2DDB-FC4D-A1CE-253B1B4E133A}" type="presParOf" srcId="{150AE9E3-CF00-3B43-B886-7C2FBC936F36}" destId="{710E109F-CF0F-4B4F-A123-06CFF7BB3052}" srcOrd="1" destOrd="0" presId="urn:microsoft.com/office/officeart/2008/layout/LinedList"/>
    <dgm:cxn modelId="{78EEC554-C956-E245-8C69-5E539080024D}" type="presParOf" srcId="{710E109F-CF0F-4B4F-A123-06CFF7BB3052}" destId="{FEE05287-D3F7-CE46-965D-E5D2CF2FF57E}" srcOrd="0" destOrd="0" presId="urn:microsoft.com/office/officeart/2008/layout/LinedList"/>
    <dgm:cxn modelId="{B1871B99-3998-864F-902B-0FCCDEF57CBE}" type="presParOf" srcId="{710E109F-CF0F-4B4F-A123-06CFF7BB3052}" destId="{4A9601DD-CF3B-414C-A340-0265410C6518}" srcOrd="1" destOrd="0" presId="urn:microsoft.com/office/officeart/2008/layout/LinedList"/>
    <dgm:cxn modelId="{761BFE08-920A-6C4F-8260-5B3795268CB9}" type="presParOf" srcId="{150AE9E3-CF00-3B43-B886-7C2FBC936F36}" destId="{FB94D2E8-43DB-B343-AE15-9227010713B2}" srcOrd="2" destOrd="0" presId="urn:microsoft.com/office/officeart/2008/layout/LinedList"/>
    <dgm:cxn modelId="{0CB1CF8F-EE24-AB42-AEBF-739F6E1D977A}" type="presParOf" srcId="{150AE9E3-CF00-3B43-B886-7C2FBC936F36}" destId="{A19A89A6-43C4-C44B-85FD-DB10EF76ACA1}" srcOrd="3" destOrd="0" presId="urn:microsoft.com/office/officeart/2008/layout/LinedList"/>
    <dgm:cxn modelId="{55C8DD6F-8DAE-604C-9CF8-6956471DD0C4}" type="presParOf" srcId="{A19A89A6-43C4-C44B-85FD-DB10EF76ACA1}" destId="{25003A27-5EB2-0145-AECF-3B52FEB3477E}" srcOrd="0" destOrd="0" presId="urn:microsoft.com/office/officeart/2008/layout/LinedList"/>
    <dgm:cxn modelId="{1462B1FA-EC8C-B54A-8B34-04A37FD84267}" type="presParOf" srcId="{A19A89A6-43C4-C44B-85FD-DB10EF76ACA1}" destId="{E092BB27-8973-CB46-8FEC-FD88E5DD7EE8}" srcOrd="1" destOrd="0" presId="urn:microsoft.com/office/officeart/2008/layout/LinedList"/>
    <dgm:cxn modelId="{D498690B-6CA9-D949-BE1D-053E8B544F73}" type="presParOf" srcId="{150AE9E3-CF00-3B43-B886-7C2FBC936F36}" destId="{BE3B7800-2DFF-E045-9ECC-74BB3CD96B19}" srcOrd="4" destOrd="0" presId="urn:microsoft.com/office/officeart/2008/layout/LinedList"/>
    <dgm:cxn modelId="{387ABD08-E5AF-B145-B74D-71F708B5DB6C}" type="presParOf" srcId="{150AE9E3-CF00-3B43-B886-7C2FBC936F36}" destId="{0E4C1D1F-FFED-694D-9DB9-22149A99AC51}" srcOrd="5" destOrd="0" presId="urn:microsoft.com/office/officeart/2008/layout/LinedList"/>
    <dgm:cxn modelId="{0ADD762B-1B2B-784E-9215-5371F3C1B769}" type="presParOf" srcId="{0E4C1D1F-FFED-694D-9DB9-22149A99AC51}" destId="{66D53BD6-E20D-A449-89FA-4B5054955E56}" srcOrd="0" destOrd="0" presId="urn:microsoft.com/office/officeart/2008/layout/LinedList"/>
    <dgm:cxn modelId="{99724D10-3CAE-0347-9492-FFC42DCF8888}" type="presParOf" srcId="{0E4C1D1F-FFED-694D-9DB9-22149A99AC51}" destId="{293EF426-43C4-3F49-9B93-96A0989AC0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257541-E4AF-5F41-95EF-594AB4D28D8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29945-5725-244C-99A8-95E35E44529C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110BB226-D884-524A-AD6B-FADCB766502F}" type="parTrans" cxnId="{CE5FB759-E67F-9B47-A82F-3054E9801F6C}">
      <dgm:prSet/>
      <dgm:spPr/>
      <dgm:t>
        <a:bodyPr/>
        <a:lstStyle/>
        <a:p>
          <a:endParaRPr lang="en-US"/>
        </a:p>
      </dgm:t>
    </dgm:pt>
    <dgm:pt modelId="{8D8E82D9-9AB4-854C-ACE6-07B4637DDA38}" type="sibTrans" cxnId="{CE5FB759-E67F-9B47-A82F-3054E9801F6C}">
      <dgm:prSet/>
      <dgm:spPr/>
      <dgm:t>
        <a:bodyPr/>
        <a:lstStyle/>
        <a:p>
          <a:endParaRPr lang="en-US"/>
        </a:p>
      </dgm:t>
    </dgm:pt>
    <dgm:pt modelId="{E7187AA2-CE36-7D4C-9A97-5E5BDEF9E36F}" type="pres">
      <dgm:prSet presAssocID="{D0257541-E4AF-5F41-95EF-594AB4D28D88}" presName="cycle" presStyleCnt="0">
        <dgm:presLayoutVars>
          <dgm:dir/>
          <dgm:resizeHandles val="exact"/>
        </dgm:presLayoutVars>
      </dgm:prSet>
      <dgm:spPr/>
    </dgm:pt>
    <dgm:pt modelId="{F1B3AA6C-3992-2E4B-852E-CA407161CA43}" type="pres">
      <dgm:prSet presAssocID="{3EF29945-5725-244C-99A8-95E35E44529C}" presName="node" presStyleLbl="node1" presStyleIdx="0" presStyleCnt="1" custScaleX="393567" custScaleY="122576">
        <dgm:presLayoutVars>
          <dgm:bulletEnabled val="1"/>
        </dgm:presLayoutVars>
      </dgm:prSet>
      <dgm:spPr/>
    </dgm:pt>
  </dgm:ptLst>
  <dgm:cxnLst>
    <dgm:cxn modelId="{CE5FB759-E67F-9B47-A82F-3054E9801F6C}" srcId="{D0257541-E4AF-5F41-95EF-594AB4D28D88}" destId="{3EF29945-5725-244C-99A8-95E35E44529C}" srcOrd="0" destOrd="0" parTransId="{110BB226-D884-524A-AD6B-FADCB766502F}" sibTransId="{8D8E82D9-9AB4-854C-ACE6-07B4637DDA38}"/>
    <dgm:cxn modelId="{6503DF59-C9A8-6746-9F37-40A4F6E2B31F}" type="presOf" srcId="{3EF29945-5725-244C-99A8-95E35E44529C}" destId="{F1B3AA6C-3992-2E4B-852E-CA407161CA43}" srcOrd="0" destOrd="0" presId="urn:microsoft.com/office/officeart/2005/8/layout/cycle2"/>
    <dgm:cxn modelId="{A2C998A6-E15F-CA4F-A890-7B427B2C8EB8}" type="presOf" srcId="{D0257541-E4AF-5F41-95EF-594AB4D28D88}" destId="{E7187AA2-CE36-7D4C-9A97-5E5BDEF9E36F}" srcOrd="0" destOrd="0" presId="urn:microsoft.com/office/officeart/2005/8/layout/cycle2"/>
    <dgm:cxn modelId="{787B89F1-DA1B-BE45-8302-14E4B35BE199}" type="presParOf" srcId="{E7187AA2-CE36-7D4C-9A97-5E5BDEF9E36F}" destId="{F1B3AA6C-3992-2E4B-852E-CA407161CA4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257541-E4AF-5F41-95EF-594AB4D28D8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29945-5725-244C-99A8-95E35E44529C}">
      <dgm:prSet/>
      <dgm:spPr/>
      <dgm:t>
        <a:bodyPr/>
        <a:lstStyle/>
        <a:p>
          <a:r>
            <a:rPr lang="en-US" b="1" dirty="0"/>
            <a:t>Thanks for joining</a:t>
          </a:r>
        </a:p>
      </dgm:t>
    </dgm:pt>
    <dgm:pt modelId="{110BB226-D884-524A-AD6B-FADCB766502F}" type="parTrans" cxnId="{CE5FB759-E67F-9B47-A82F-3054E9801F6C}">
      <dgm:prSet/>
      <dgm:spPr/>
      <dgm:t>
        <a:bodyPr/>
        <a:lstStyle/>
        <a:p>
          <a:endParaRPr lang="en-US" b="1"/>
        </a:p>
      </dgm:t>
    </dgm:pt>
    <dgm:pt modelId="{8D8E82D9-9AB4-854C-ACE6-07B4637DDA38}" type="sibTrans" cxnId="{CE5FB759-E67F-9B47-A82F-3054E9801F6C}">
      <dgm:prSet/>
      <dgm:spPr/>
      <dgm:t>
        <a:bodyPr/>
        <a:lstStyle/>
        <a:p>
          <a:endParaRPr lang="en-US" b="1"/>
        </a:p>
      </dgm:t>
    </dgm:pt>
    <dgm:pt modelId="{E7187AA2-CE36-7D4C-9A97-5E5BDEF9E36F}" type="pres">
      <dgm:prSet presAssocID="{D0257541-E4AF-5F41-95EF-594AB4D28D88}" presName="cycle" presStyleCnt="0">
        <dgm:presLayoutVars>
          <dgm:dir/>
          <dgm:resizeHandles val="exact"/>
        </dgm:presLayoutVars>
      </dgm:prSet>
      <dgm:spPr/>
    </dgm:pt>
    <dgm:pt modelId="{F1B3AA6C-3992-2E4B-852E-CA407161CA43}" type="pres">
      <dgm:prSet presAssocID="{3EF29945-5725-244C-99A8-95E35E44529C}" presName="node" presStyleLbl="node1" presStyleIdx="0" presStyleCnt="1" custScaleX="393567" custScaleY="122576">
        <dgm:presLayoutVars>
          <dgm:bulletEnabled val="1"/>
        </dgm:presLayoutVars>
      </dgm:prSet>
      <dgm:spPr/>
    </dgm:pt>
  </dgm:ptLst>
  <dgm:cxnLst>
    <dgm:cxn modelId="{CE5FB759-E67F-9B47-A82F-3054E9801F6C}" srcId="{D0257541-E4AF-5F41-95EF-594AB4D28D88}" destId="{3EF29945-5725-244C-99A8-95E35E44529C}" srcOrd="0" destOrd="0" parTransId="{110BB226-D884-524A-AD6B-FADCB766502F}" sibTransId="{8D8E82D9-9AB4-854C-ACE6-07B4637DDA38}"/>
    <dgm:cxn modelId="{6503DF59-C9A8-6746-9F37-40A4F6E2B31F}" type="presOf" srcId="{3EF29945-5725-244C-99A8-95E35E44529C}" destId="{F1B3AA6C-3992-2E4B-852E-CA407161CA43}" srcOrd="0" destOrd="0" presId="urn:microsoft.com/office/officeart/2005/8/layout/cycle2"/>
    <dgm:cxn modelId="{A2C998A6-E15F-CA4F-A890-7B427B2C8EB8}" type="presOf" srcId="{D0257541-E4AF-5F41-95EF-594AB4D28D88}" destId="{E7187AA2-CE36-7D4C-9A97-5E5BDEF9E36F}" srcOrd="0" destOrd="0" presId="urn:microsoft.com/office/officeart/2005/8/layout/cycle2"/>
    <dgm:cxn modelId="{787B89F1-DA1B-BE45-8302-14E4B35BE199}" type="presParOf" srcId="{E7187AA2-CE36-7D4C-9A97-5E5BDEF9E36F}" destId="{F1B3AA6C-3992-2E4B-852E-CA407161CA4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E3A0D-94A3-4BE1-BB58-A889E58C4C2F}">
      <dsp:nvSpPr>
        <dsp:cNvPr id="0" name=""/>
        <dsp:cNvSpPr/>
      </dsp:nvSpPr>
      <dsp:spPr>
        <a:xfrm>
          <a:off x="246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1DCD-EB85-4697-A250-DB922A99BE00}">
      <dsp:nvSpPr>
        <dsp:cNvPr id="0" name=""/>
        <dsp:cNvSpPr/>
      </dsp:nvSpPr>
      <dsp:spPr>
        <a:xfrm>
          <a:off x="246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Nodes – Data Entities ( nouns 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  S O</a:t>
          </a:r>
        </a:p>
      </dsp:txBody>
      <dsp:txXfrm>
        <a:off x="246" y="1143949"/>
        <a:ext cx="1455468" cy="945503"/>
      </dsp:txXfrm>
    </dsp:sp>
    <dsp:sp modelId="{D0987DF6-0A36-45F5-B68D-4FB1DC8D29BF}">
      <dsp:nvSpPr>
        <dsp:cNvPr id="0" name=""/>
        <dsp:cNvSpPr/>
      </dsp:nvSpPr>
      <dsp:spPr>
        <a:xfrm>
          <a:off x="246" y="2144515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BB401-B2B7-413B-BB49-697D3DF73253}">
      <dsp:nvSpPr>
        <dsp:cNvPr id="0" name=""/>
        <dsp:cNvSpPr/>
      </dsp:nvSpPr>
      <dsp:spPr>
        <a:xfrm>
          <a:off x="1710422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88C9-AA3F-49D2-90C4-ACB2A83869A6}">
      <dsp:nvSpPr>
        <dsp:cNvPr id="0" name=""/>
        <dsp:cNvSpPr/>
      </dsp:nvSpPr>
      <dsp:spPr>
        <a:xfrm>
          <a:off x="1710422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Edges – Relationships ( verbs )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</a:t>
          </a:r>
        </a:p>
      </dsp:txBody>
      <dsp:txXfrm>
        <a:off x="1710422" y="1143949"/>
        <a:ext cx="1455468" cy="945503"/>
      </dsp:txXfrm>
    </dsp:sp>
    <dsp:sp modelId="{1AB4129F-788C-476C-8CA9-D922C9234EFD}">
      <dsp:nvSpPr>
        <dsp:cNvPr id="0" name=""/>
        <dsp:cNvSpPr/>
      </dsp:nvSpPr>
      <dsp:spPr>
        <a:xfrm>
          <a:off x="1710422" y="2144515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DF0A9-B639-4939-B601-ABA8A5B737BD}">
      <dsp:nvSpPr>
        <dsp:cNvPr id="0" name=""/>
        <dsp:cNvSpPr/>
      </dsp:nvSpPr>
      <dsp:spPr>
        <a:xfrm>
          <a:off x="3420598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06826-4ADE-4765-8ABC-58B1D2889382}">
      <dsp:nvSpPr>
        <dsp:cNvPr id="0" name=""/>
        <dsp:cNvSpPr/>
      </dsp:nvSpPr>
      <dsp:spPr>
        <a:xfrm>
          <a:off x="3420598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Graph algorithms</a:t>
          </a:r>
        </a:p>
      </dsp:txBody>
      <dsp:txXfrm>
        <a:off x="3420598" y="1143949"/>
        <a:ext cx="1455468" cy="945503"/>
      </dsp:txXfrm>
    </dsp:sp>
    <dsp:sp modelId="{48019E0D-F842-4455-989E-6859D0316EBF}">
      <dsp:nvSpPr>
        <dsp:cNvPr id="0" name=""/>
        <dsp:cNvSpPr/>
      </dsp:nvSpPr>
      <dsp:spPr>
        <a:xfrm>
          <a:off x="3411399" y="1530907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Reasoning ( Decisions 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Inferences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Shortest path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Cliques / Neighborliness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Interconnected ness</a:t>
          </a:r>
        </a:p>
      </dsp:txBody>
      <dsp:txXfrm>
        <a:off x="3411399" y="1530907"/>
        <a:ext cx="1455468" cy="1124751"/>
      </dsp:txXfrm>
    </dsp:sp>
    <dsp:sp modelId="{CA1AA0C5-6D7E-4715-902B-C8684DCCB20C}">
      <dsp:nvSpPr>
        <dsp:cNvPr id="0" name=""/>
        <dsp:cNvSpPr/>
      </dsp:nvSpPr>
      <dsp:spPr>
        <a:xfrm>
          <a:off x="5130773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425D1-BCBF-48C1-BED6-B56BD940A965}">
      <dsp:nvSpPr>
        <dsp:cNvPr id="0" name=""/>
        <dsp:cNvSpPr/>
      </dsp:nvSpPr>
      <dsp:spPr>
        <a:xfrm>
          <a:off x="5130773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Patterns</a:t>
          </a:r>
        </a:p>
      </dsp:txBody>
      <dsp:txXfrm>
        <a:off x="5130773" y="1143949"/>
        <a:ext cx="1455468" cy="945503"/>
      </dsp:txXfrm>
    </dsp:sp>
    <dsp:sp modelId="{5532EE39-5FC6-4874-A80A-18F826D0A693}">
      <dsp:nvSpPr>
        <dsp:cNvPr id="0" name=""/>
        <dsp:cNvSpPr/>
      </dsp:nvSpPr>
      <dsp:spPr>
        <a:xfrm>
          <a:off x="5130773" y="2144515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79372-2240-4E2F-B7D3-2CBDA0C63685}">
      <dsp:nvSpPr>
        <dsp:cNvPr id="0" name=""/>
        <dsp:cNvSpPr/>
      </dsp:nvSpPr>
      <dsp:spPr>
        <a:xfrm>
          <a:off x="310662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34824-1C56-4C46-B49D-9542CAEBAFC0}">
      <dsp:nvSpPr>
        <dsp:cNvPr id="0" name=""/>
        <dsp:cNvSpPr/>
      </dsp:nvSpPr>
      <dsp:spPr>
        <a:xfrm>
          <a:off x="516783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77D3D-B334-4B44-A5AF-87D0459B0370}">
      <dsp:nvSpPr>
        <dsp:cNvPr id="0" name=""/>
        <dsp:cNvSpPr/>
      </dsp:nvSpPr>
      <dsp:spPr>
        <a:xfrm>
          <a:off x="1480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Web pages – Human readable – unstructured</a:t>
          </a:r>
        </a:p>
      </dsp:txBody>
      <dsp:txXfrm>
        <a:off x="1480" y="2005069"/>
        <a:ext cx="1585546" cy="634218"/>
      </dsp:txXfrm>
    </dsp:sp>
    <dsp:sp modelId="{B1958C2B-59F5-4044-9093-BF1CEF88114F}">
      <dsp:nvSpPr>
        <dsp:cNvPr id="0" name=""/>
        <dsp:cNvSpPr/>
      </dsp:nvSpPr>
      <dsp:spPr>
        <a:xfrm>
          <a:off x="2173679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27AB9-FE88-403A-A4AA-C0C6891C968D}">
      <dsp:nvSpPr>
        <dsp:cNvPr id="0" name=""/>
        <dsp:cNvSpPr/>
      </dsp:nvSpPr>
      <dsp:spPr>
        <a:xfrm>
          <a:off x="2379800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32091-054F-428C-B8BE-C98384DDA9A9}">
      <dsp:nvSpPr>
        <dsp:cNvPr id="0" name=""/>
        <dsp:cNvSpPr/>
      </dsp:nvSpPr>
      <dsp:spPr>
        <a:xfrm>
          <a:off x="1864498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What is machine readable? – structured</a:t>
          </a:r>
        </a:p>
      </dsp:txBody>
      <dsp:txXfrm>
        <a:off x="1864498" y="2005069"/>
        <a:ext cx="1585546" cy="634218"/>
      </dsp:txXfrm>
    </dsp:sp>
    <dsp:sp modelId="{CEC73BD5-5EF0-4DE9-BC96-C422F9872E4A}">
      <dsp:nvSpPr>
        <dsp:cNvPr id="0" name=""/>
        <dsp:cNvSpPr/>
      </dsp:nvSpPr>
      <dsp:spPr>
        <a:xfrm>
          <a:off x="4036697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F7FE4-A656-4F3F-A3A5-783EAE3A3467}">
      <dsp:nvSpPr>
        <dsp:cNvPr id="0" name=""/>
        <dsp:cNvSpPr/>
      </dsp:nvSpPr>
      <dsp:spPr>
        <a:xfrm>
          <a:off x="4242818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2265A-A15D-407E-92D0-9F5D93A7B68A}">
      <dsp:nvSpPr>
        <dsp:cNvPr id="0" name=""/>
        <dsp:cNvSpPr/>
      </dsp:nvSpPr>
      <dsp:spPr>
        <a:xfrm>
          <a:off x="3727515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Big Fast Moving Data – overwhelming TL;DR;</a:t>
          </a:r>
        </a:p>
      </dsp:txBody>
      <dsp:txXfrm>
        <a:off x="3727515" y="2005069"/>
        <a:ext cx="1585546" cy="634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D5674-E232-7E49-9F5E-BCE10E816204}">
      <dsp:nvSpPr>
        <dsp:cNvPr id="0" name=""/>
        <dsp:cNvSpPr/>
      </dsp:nvSpPr>
      <dsp:spPr>
        <a:xfrm>
          <a:off x="0" y="997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E05287-D3F7-CE46-965D-E5D2CF2FF57E}">
      <dsp:nvSpPr>
        <dsp:cNvPr id="0" name=""/>
        <dsp:cNvSpPr/>
      </dsp:nvSpPr>
      <dsp:spPr>
        <a:xfrm>
          <a:off x="0" y="997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Bowl -&gt; Triple Store – Semantic Graph DB</a:t>
          </a:r>
        </a:p>
      </dsp:txBody>
      <dsp:txXfrm>
        <a:off x="0" y="997"/>
        <a:ext cx="4792256" cy="680203"/>
      </dsp:txXfrm>
    </dsp:sp>
    <dsp:sp modelId="{FB94D2E8-43DB-B343-AE15-9227010713B2}">
      <dsp:nvSpPr>
        <dsp:cNvPr id="0" name=""/>
        <dsp:cNvSpPr/>
      </dsp:nvSpPr>
      <dsp:spPr>
        <a:xfrm>
          <a:off x="0" y="681200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003A27-5EB2-0145-AECF-3B52FEB3477E}">
      <dsp:nvSpPr>
        <dsp:cNvPr id="0" name=""/>
        <dsp:cNvSpPr/>
      </dsp:nvSpPr>
      <dsp:spPr>
        <a:xfrm>
          <a:off x="0" y="681200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`Alphabet soup` -&gt; SPO OPS POS SOP POS</a:t>
          </a:r>
        </a:p>
      </dsp:txBody>
      <dsp:txXfrm>
        <a:off x="0" y="681200"/>
        <a:ext cx="4792256" cy="680203"/>
      </dsp:txXfrm>
    </dsp:sp>
    <dsp:sp modelId="{BE3B7800-2DFF-E045-9ECC-74BB3CD96B19}">
      <dsp:nvSpPr>
        <dsp:cNvPr id="0" name=""/>
        <dsp:cNvSpPr/>
      </dsp:nvSpPr>
      <dsp:spPr>
        <a:xfrm>
          <a:off x="0" y="1361404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D53BD6-E20D-A449-89FA-4B5054955E56}">
      <dsp:nvSpPr>
        <dsp:cNvPr id="0" name=""/>
        <dsp:cNvSpPr/>
      </dsp:nvSpPr>
      <dsp:spPr>
        <a:xfrm>
          <a:off x="0" y="1361404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Merge ? </a:t>
          </a:r>
          <a:endParaRPr lang="en-US" sz="2100" kern="1200" dirty="0"/>
        </a:p>
      </dsp:txBody>
      <dsp:txXfrm>
        <a:off x="0" y="1361404"/>
        <a:ext cx="4792256" cy="6802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3AA6C-3992-2E4B-852E-CA407161CA43}">
      <dsp:nvSpPr>
        <dsp:cNvPr id="0" name=""/>
        <dsp:cNvSpPr/>
      </dsp:nvSpPr>
      <dsp:spPr>
        <a:xfrm>
          <a:off x="1385" y="376160"/>
          <a:ext cx="3908042" cy="12171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Q&amp;A</a:t>
          </a:r>
        </a:p>
      </dsp:txBody>
      <dsp:txXfrm>
        <a:off x="573705" y="554408"/>
        <a:ext cx="2763402" cy="8606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3AA6C-3992-2E4B-852E-CA407161CA43}">
      <dsp:nvSpPr>
        <dsp:cNvPr id="0" name=""/>
        <dsp:cNvSpPr/>
      </dsp:nvSpPr>
      <dsp:spPr>
        <a:xfrm>
          <a:off x="1385" y="376160"/>
          <a:ext cx="3908042" cy="12171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Thanks for joining</a:t>
          </a:r>
        </a:p>
      </dsp:txBody>
      <dsp:txXfrm>
        <a:off x="573705" y="554408"/>
        <a:ext cx="2763402" cy="860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6A926-FAEA-2443-9562-430920BE9693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1A151-0C2F-0E48-BB2E-81185BDD1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cs/operations-manual/current/cloud-deployments/neo4j-azur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cosmos-db/gremlin/introduction" TargetMode="External"/><Relationship Id="rId4" Type="http://schemas.openxmlformats.org/officeDocument/2006/relationships/hyperlink" Target="https://aws.amazon.com/neptune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2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RDF – sums it up</a:t>
            </a:r>
          </a:p>
          <a:p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Underpinnings of the www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39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RDF extends the linking structure of the Web to use URIs to name the relationship between things as well as the two ends of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﻿Six Degrees of Kevin Bacon A good example of the breadth-first search algorithm is the trivia game “Six Degrees of Kevin Bacon,” where one player names a film actor, and the other player tries to connect that actor to the actor Kevin Bacon through the shortest path of movies and co-stars. For instance, one answer for the actor Val Kilmer would be that Val Kilmer starred in Top Gun with Tom Cruise, and Tom Cruise starred in A Few Good Men with Kevin Bacon, giving a path of length 2 because two movies had to be traversed.</a:t>
            </a:r>
          </a:p>
          <a:p>
            <a:endParaRPr lang="en-US" dirty="0"/>
          </a:p>
          <a:p>
            <a:r>
              <a:rPr lang="en-US" dirty="0"/>
              <a:t>Evans, Colin. Programming the Semantic Web: Build Flexible Applications with Graph Data (p. 51). O'Reilly Media. Kindle Edition.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51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pizza in Web View - Add Triples … then display sample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71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ONTOLOGY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8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</a:t>
            </a:r>
          </a:p>
          <a:p>
            <a:r>
              <a:rPr lang="en-US" dirty="0"/>
              <a:t>FINDING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Derive Structure from Unstructured Web</a:t>
            </a:r>
          </a:p>
          <a:p>
            <a:r>
              <a:rPr lang="en-US" dirty="0"/>
              <a:t>Google search – good for humans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6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Merge Using this simple model, it allows structured and semi-structured data to be </a:t>
            </a:r>
            <a:r>
              <a:rPr lang="en-US" b="1" dirty="0"/>
              <a:t>mixed</a:t>
            </a:r>
            <a:r>
              <a:rPr lang="en-US" dirty="0"/>
              <a:t>, exposed, and shared across different applications.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99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Neo4j ( AWS Marketplace, </a:t>
            </a:r>
            <a:r>
              <a:rPr lang="en-US" dirty="0">
                <a:hlinkClick r:id="rId3"/>
              </a:rPr>
              <a:t>SAAS Azure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hlinkClick r:id="rId4"/>
              </a:rPr>
              <a:t>Amazon Neptune</a:t>
            </a:r>
            <a:r>
              <a:rPr lang="en-US" b="1" dirty="0"/>
              <a:t> on AWS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Serverless graph database designed for superior scalability and availability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AllegroGraph</a:t>
            </a:r>
            <a:r>
              <a:rPr lang="en-US" dirty="0"/>
              <a:t> – Docker standalone or VM image on all major Cloud offerings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Azure </a:t>
            </a:r>
            <a:r>
              <a:rPr lang="en-US" dirty="0">
                <a:hlinkClick r:id="rId5"/>
              </a:rPr>
              <a:t>Cosmos DB </a:t>
            </a:r>
            <a:r>
              <a:rPr lang="en-US" dirty="0"/>
              <a:t>for Apache Gremlin on Azure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31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Graph square up </a:t>
            </a:r>
            <a:r>
              <a:rPr lang="en-US" dirty="0" err="1"/>
              <a:t>wrt</a:t>
            </a:r>
            <a:r>
              <a:rPr lang="en-US" dirty="0"/>
              <a:t> Relational DBMS and / or NoSQL stores?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47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data modelling</a:t>
            </a:r>
          </a:p>
          <a:p>
            <a:endParaRPr lang="en-US" dirty="0"/>
          </a:p>
          <a:p>
            <a:r>
              <a:rPr lang="en-US" dirty="0"/>
              <a:t>Botanist 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In motions</a:t>
            </a:r>
          </a:p>
          <a:p>
            <a:r>
              <a:rPr lang="en-US" dirty="0"/>
              <a:t>Lots of it!!!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73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Dodd-Frank Wall Street Reform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Mortgage and Loan rules and auditability of transactions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Credit Default Swaps ownership reporting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Know Your Customer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Sarbanes-Oxley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Business and Legal Entity tracking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Computation of derivatives risk</a:t>
            </a:r>
          </a:p>
          <a:p>
            <a:endParaRPr lang="en-US" dirty="0"/>
          </a:p>
          <a:p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Basal III international regulations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Foreign corrupt Practices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UK Bribery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Fraud Detection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Personal Information security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New regulations on transfer pricing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70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Dodd-Frank Wall Street Reform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Mortgage and Loan rules and auditability of transactions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Credit Default Swaps ownership reporting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Know Your Customer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Sarbanes-Oxley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Business and Legal Entity tracking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Computation of derivatives risk</a:t>
            </a:r>
          </a:p>
          <a:p>
            <a:endParaRPr lang="en-US" dirty="0"/>
          </a:p>
          <a:p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Basal III international regulations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Foreign corrupt Practices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UK Bribery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Fraud Detection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Personal Information security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New regulations on transfer pricing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4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AML anti money </a:t>
            </a:r>
            <a:r>
              <a:rPr lang="en-US" dirty="0" err="1"/>
              <a:t>laudering</a:t>
            </a:r>
            <a:r>
              <a:rPr lang="en-US" dirty="0"/>
              <a:t> – human trafficking, illegal arms dealers,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56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3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55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28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Semantic data can be used to Express Graph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DataStructures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in a Graph Database ( Semantic Datastore/Database )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August 21</a:t>
            </a:r>
            <a:r>
              <a:rPr lang="en-US" baseline="30000" dirty="0"/>
              <a:t>st</a:t>
            </a:r>
            <a:r>
              <a:rPr lang="en-US" dirty="0"/>
              <a:t> 2009</a:t>
            </a:r>
          </a:p>
          <a:p>
            <a:endParaRPr lang="en-US" dirty="0"/>
          </a:p>
          <a:p>
            <a:r>
              <a:rPr lang="en-US" dirty="0"/>
              <a:t>2023 currently Wed Feb 22nd</a:t>
            </a:r>
          </a:p>
          <a:p>
            <a:r>
              <a:rPr lang="en-US" dirty="0"/>
              <a:t>2009 </a:t>
            </a:r>
            <a:r>
              <a:rPr lang="en-US" dirty="0" err="1"/>
              <a:t>Pulished</a:t>
            </a:r>
            <a:endParaRPr lang="en-US" dirty="0"/>
          </a:p>
          <a:p>
            <a:r>
              <a:rPr lang="en-US" dirty="0"/>
              <a:t>------------------------------------------</a:t>
            </a:r>
          </a:p>
          <a:p>
            <a:endParaRPr lang="en-US" dirty="0"/>
          </a:p>
          <a:p>
            <a:r>
              <a:rPr lang="en-US" dirty="0"/>
              <a:t>0034 years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65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0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4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data modelling</a:t>
            </a:r>
          </a:p>
          <a:p>
            <a:endParaRPr lang="en-US" dirty="0"/>
          </a:p>
          <a:p>
            <a:r>
              <a:rPr lang="en-US" dirty="0"/>
              <a:t>Botanist 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In motions</a:t>
            </a:r>
          </a:p>
          <a:p>
            <a:r>
              <a:rPr lang="en-US" dirty="0"/>
              <a:t>Lots of it!!!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3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2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6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8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Represent data that is hard to store in columnar and row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12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Semantic data can be used to Express Graph Data Structures in a Graph Database ( Semantic Datastore/Database )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August 21</a:t>
            </a:r>
            <a:r>
              <a:rPr lang="en-US" baseline="30000" dirty="0"/>
              <a:t>st</a:t>
            </a:r>
            <a:r>
              <a:rPr lang="en-US" dirty="0"/>
              <a:t> 2009</a:t>
            </a:r>
          </a:p>
          <a:p>
            <a:endParaRPr lang="en-US" dirty="0"/>
          </a:p>
          <a:p>
            <a:r>
              <a:rPr lang="en-US" dirty="0"/>
              <a:t>2023 currently Wed Feb 22nd</a:t>
            </a:r>
          </a:p>
          <a:p>
            <a:r>
              <a:rPr lang="en-US" dirty="0"/>
              <a:t>2009 </a:t>
            </a:r>
            <a:r>
              <a:rPr lang="en-US" dirty="0" err="1"/>
              <a:t>Pulished</a:t>
            </a:r>
            <a:endParaRPr lang="en-US" dirty="0"/>
          </a:p>
          <a:p>
            <a:r>
              <a:rPr lang="en-US" dirty="0"/>
              <a:t>------------------------------------------</a:t>
            </a:r>
          </a:p>
          <a:p>
            <a:endParaRPr lang="en-US" dirty="0"/>
          </a:p>
          <a:p>
            <a:r>
              <a:rPr lang="en-US" dirty="0"/>
              <a:t>0034 years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13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data structure to who bought what – Neo4j visual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F3308CA-E1F9-DC44-8E61-CB42F273D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526EC29-E0C4-8FE8-8933-99C9DA83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19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AE46-2779-014B-823F-F13DC504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93CAD-6852-0A44-8F61-3603E9A8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C0677-13B0-0B4A-8A0E-78E99447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18A8-725C-8F46-9CB0-E368C7DD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0E3CA-C38B-D448-BAED-12E39B057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485DB-8E55-0B42-A714-615299EA3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F943A-FF84-8947-B8A8-B365DA84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F03E6-5A2C-D649-8144-12D287DA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EDED5-CBBE-2746-AC2C-22A5C1DB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BAF2C-F4F5-494C-857A-4FC4D0B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6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6515-B427-EB45-B529-B8F0B09A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D36D6-1EFD-6A42-96A0-A70C156F6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84BBC-FF11-9B45-B316-631D0EE8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9C53-C52E-6343-AFF0-BFC3E7D7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886A-DB61-0B41-A3D5-F9EF8B29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5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FF83-5DD1-354B-BCAA-C023598F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EAA38-69E2-3747-BFA4-737087DFA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0113-A9B4-2A40-8FE3-D929BC40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F1412-5811-DD4F-AD06-D2D0A86E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3AF8-ABBF-6D41-8934-E32BAD02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5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BAEF-B0E4-124B-B566-6B3767DD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96D34-3614-8541-9A54-95E30373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C2350-43A0-7442-A3F3-A5EF5FA69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91705-2326-FA46-86F5-9AC802EC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AD0A-90CD-174D-A34C-9BA42E30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2BA39-AA5E-0F4E-82D0-CD546EC5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29DF-03AC-564B-B634-95FDA8D3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E7E73-70BD-184A-91D7-905575B9B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30DD5-20F0-7F47-B5F6-4AF0AD001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BC4B6-6447-E74E-BBF3-780266B7D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189E48-2D68-7444-AC1D-CB7A734D6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D232E-4765-7144-9C82-74B35E22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A7C87-E241-DD43-827A-31078B54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3F2BD-F7B0-A34F-83FE-275B1989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5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F01C-53D9-074D-B303-8B65AF88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9E67D-E0C2-7B41-9560-0F2E7BA2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AEE90-9145-A047-AE33-CA05D9AD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DFCE6-53DF-5F44-89A0-91275F9C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9F936-4763-1F48-A00F-437FE747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A2D77-793A-FD45-B264-E26C1CCC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A3BC-5389-9146-9245-E0B8A448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3381-FF7B-4649-8801-BADB17F2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D602-4861-E44D-9227-C402A9E3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8D8B7-7894-6545-8F94-BD6FCA7E2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0E185-BDC0-9B4A-86C0-163674CC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247F3-3F2A-6F4C-85BF-B8BA5DB7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68C8-C839-0B42-B809-14F96D19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8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7BBF-265E-7F4E-93BD-1E0704DA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6099A-7339-B640-A4D7-9FF6B8A0D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3C2C1-B5F5-2D47-B427-345E37E18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A244F-A200-8642-96AE-5F45AAA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74181-5A09-3043-90B1-F93AC93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67643-D80A-F94C-B0FD-7F7C5EFC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7047C-2AE3-DA41-A64C-31A53903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78576-DF26-6C49-8369-8DB537B03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211CE-445F-2B46-88C6-9059337E9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B462E-06DD-D346-BF71-6657AB018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Graph Data - Generic Presentation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B24B8-2BE8-BF46-8658-312308052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2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oby-Segaran/e/B001I9RQVS/ref=dp_byline_cont_book_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amazon.com/Jamie-Taylor/e/B002K8XNRM/ref=dp_byline_cont_book_3" TargetMode="External"/><Relationship Id="rId4" Type="http://schemas.openxmlformats.org/officeDocument/2006/relationships/hyperlink" Target="https://www.amazon.com/s/ref=dp_byline_sr_book_2?ie=UTF8&amp;field-author=Colin+Evans&amp;text=Colin+Evans&amp;sort=relevancerank&amp;search-alias=book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-to-viz.com/graph/network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llegrograph.com/actionable-intelligence/" TargetMode="External"/><Relationship Id="rId4" Type="http://schemas.openxmlformats.org/officeDocument/2006/relationships/hyperlink" Target="https://allegrograph.com/semantic-graph-databas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llegrograph.com/solutions/financialbanking-service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llegrograph.com/solutions/financialbanking-services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gif"/><Relationship Id="rId5" Type="http://schemas.openxmlformats.org/officeDocument/2006/relationships/hyperlink" Target="https://github.com/Grant-Steinfeld" TargetMode="Externa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3" Type="http://schemas.openxmlformats.org/officeDocument/2006/relationships/image" Target="../media/image50.png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0" Type="http://schemas.openxmlformats.org/officeDocument/2006/relationships/diagramData" Target="../diagrams/data5.xml"/><Relationship Id="rId4" Type="http://schemas.openxmlformats.org/officeDocument/2006/relationships/image" Target="../media/image51.png"/><Relationship Id="rId9" Type="http://schemas.microsoft.com/office/2007/relationships/diagramDrawing" Target="../diagrams/drawing4.xml"/><Relationship Id="rId14" Type="http://schemas.microsoft.com/office/2007/relationships/diagramDrawing" Target="../diagrams/drawing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oby-Segaran/e/B001I9RQVS/ref=dp_byline_cont_book_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amazon.com/Jamie-Taylor/e/B002K8XNRM/ref=dp_byline_cont_book_3" TargetMode="External"/><Relationship Id="rId4" Type="http://schemas.openxmlformats.org/officeDocument/2006/relationships/hyperlink" Target="https://www.amazon.com/s/ref=dp_byline_sr_book_2?ie=UTF8&amp;field-author=Colin+Evans&amp;text=Colin+Evans&amp;sort=relevancerank&amp;search-alias=book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.co/d/8VPHGz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ontology-and-data-science-45e916288cc5" TargetMode="External"/><Relationship Id="rId5" Type="http://schemas.openxmlformats.org/officeDocument/2006/relationships/hyperlink" Target="http://www.w3.org/TR/rdf-testcases/#ntriples" TargetMode="External"/><Relationship Id="rId4" Type="http://schemas.openxmlformats.org/officeDocument/2006/relationships/hyperlink" Target="https://franz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vandegrift.com/blog?id=6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ema.org/" TargetMode="External"/><Relationship Id="rId5" Type="http://schemas.openxmlformats.org/officeDocument/2006/relationships/hyperlink" Target="https://www.wikimedia.org/" TargetMode="External"/><Relationship Id="rId4" Type="http://schemas.openxmlformats.org/officeDocument/2006/relationships/hyperlink" Target="https://www.dbpedia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504-4990/4/4/5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dnet.com/article/aws-neptune-going-ga-the-good-the-bad-and-the-ugly-for-graph-database-users-and-vendors/" TargetMode="External"/><Relationship Id="rId5" Type="http://schemas.openxmlformats.org/officeDocument/2006/relationships/hyperlink" Target="https://doi.org/10.1093/bib/bbaa199" TargetMode="External"/><Relationship Id="rId4" Type="http://schemas.openxmlformats.org/officeDocument/2006/relationships/hyperlink" Target="https://academic.oup.com/bib/article/22/4/bbaa199/592232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C59C3-83C3-4034-BB94-10236DACC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7" y="476777"/>
            <a:ext cx="3864383" cy="3480257"/>
          </a:xfrm>
          <a:prstGeom prst="rect">
            <a:avLst/>
          </a:prstGeom>
          <a:solidFill>
            <a:srgbClr val="7F7F7F">
              <a:alpha val="24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BD3CA6B-6DC5-4402-A8F7-AC4EC7F44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7" y="4118658"/>
            <a:ext cx="3864383" cy="2278771"/>
          </a:xfrm>
          <a:prstGeom prst="rect">
            <a:avLst/>
          </a:prstGeom>
          <a:solidFill>
            <a:srgbClr val="7F7F7F">
              <a:alpha val="24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A92BC41-5AE1-432E-87C7-12BF9E03D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1415" y="476778"/>
            <a:ext cx="7212450" cy="5920653"/>
          </a:xfrm>
          <a:prstGeom prst="rect">
            <a:avLst/>
          </a:prstGeom>
          <a:solidFill>
            <a:srgbClr val="37425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BE683-0223-9542-BE04-DD08F1A2A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1495" y="760490"/>
            <a:ext cx="5956353" cy="31298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u="none" strike="noStrike" dirty="0">
                <a:solidFill>
                  <a:srgbClr val="FFFFFF"/>
                </a:solidFill>
                <a:effectLst/>
              </a:rPr>
              <a:t>Graph Databases  – </a:t>
            </a:r>
            <a:br>
              <a:rPr lang="en-US" b="1" i="0" u="none" strike="noStrike" dirty="0">
                <a:solidFill>
                  <a:srgbClr val="FFFFFF"/>
                </a:solidFill>
                <a:effectLst/>
              </a:rPr>
            </a:br>
            <a:r>
              <a:rPr lang="en-US" b="1" i="0" u="none" strike="noStrike" dirty="0">
                <a:solidFill>
                  <a:srgbClr val="FFFFFF"/>
                </a:solidFill>
                <a:effectLst/>
              </a:rPr>
              <a:t>Build Flexible Applications with </a:t>
            </a:r>
            <a:br>
              <a:rPr lang="en-US" b="1" i="0" u="none" strike="noStrike" dirty="0">
                <a:solidFill>
                  <a:srgbClr val="FFFFFF"/>
                </a:solidFill>
                <a:effectLst/>
              </a:rPr>
            </a:br>
            <a:r>
              <a:rPr lang="en-US" b="1">
                <a:solidFill>
                  <a:srgbClr val="FFFFFF"/>
                </a:solidFill>
              </a:rPr>
              <a:t>Graph Data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3589B-29A2-344A-B04D-3B5FFD805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1495" y="4173604"/>
            <a:ext cx="5956353" cy="192389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March  2023 ( Deck Ver 2.1.5 - </a:t>
            </a:r>
            <a:r>
              <a:rPr lang="en-US" i="1" dirty="0">
                <a:solidFill>
                  <a:srgbClr val="FFFFFF"/>
                </a:solidFill>
              </a:rPr>
              <a:t>generic presentation</a:t>
            </a:r>
            <a:r>
              <a:rPr lang="en-US" dirty="0">
                <a:solidFill>
                  <a:srgbClr val="FFFFFF"/>
                </a:solidFill>
              </a:rPr>
              <a:t> )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84F60-C3FD-C01C-710C-9D01B878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28" y="660649"/>
            <a:ext cx="3217066" cy="3112511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C0E1208-0B30-4396-AE7C-AEBFFAEE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478" y="4020397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2DEB63D3-990F-9621-2896-BA787D47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66" y="4553142"/>
            <a:ext cx="3459637" cy="14098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CE30A4-D67B-844F-8FC1-DAF88122C82F}"/>
              </a:ext>
            </a:extLst>
          </p:cNvPr>
          <p:cNvSpPr/>
          <p:nvPr/>
        </p:nvSpPr>
        <p:spPr>
          <a:xfrm>
            <a:off x="349523" y="88900"/>
            <a:ext cx="63854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3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B5FB-61E0-CCC5-4332-0B189B0E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Seminal Text on the Semantic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77EA-D287-0D78-E7A1-1DAA111E2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 b="1" i="0" u="none" strike="noStrike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</a:rPr>
              <a:t>Programming the Semantic Web: Build Flexible Applications with Graph Data 1st Edition ( Published, nearly 35 years ago, 2009)</a:t>
            </a:r>
          </a:p>
          <a:p>
            <a:r>
              <a:rPr lang="en-US" sz="2000" b="0" i="0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</a:rPr>
              <a:t>Authors</a:t>
            </a:r>
          </a:p>
          <a:p>
            <a:pPr lvl="1"/>
            <a:r>
              <a:rPr lang="en-US" sz="1600" b="0" i="0" u="none" strike="noStrike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  <a:hlinkClick r:id="rId3"/>
              </a:rPr>
              <a:t>Toby Segaran</a:t>
            </a:r>
            <a:r>
              <a:rPr lang="en-US" sz="1600" b="0" i="0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</a:rPr>
              <a:t> </a:t>
            </a:r>
          </a:p>
          <a:p>
            <a:pPr lvl="1"/>
            <a:r>
              <a:rPr lang="en-US" sz="1600" b="0" i="0" u="none" strike="noStrike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  <a:hlinkClick r:id="rId4"/>
              </a:rPr>
              <a:t>Colin Evans</a:t>
            </a:r>
            <a:endParaRPr lang="en-US" sz="1600" u="none" strike="noStrike" dirty="0">
              <a:solidFill>
                <a:schemeClr val="bg1">
                  <a:alpha val="60000"/>
                </a:schemeClr>
              </a:solidFill>
              <a:latin typeface="Amazon Ember"/>
            </a:endParaRPr>
          </a:p>
          <a:p>
            <a:pPr lvl="1"/>
            <a:r>
              <a:rPr lang="en-US" sz="1600" b="0" i="0" u="none" strike="noStrike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  <a:hlinkClick r:id="rId5"/>
              </a:rPr>
              <a:t>Jamie Taylor</a:t>
            </a:r>
            <a:endParaRPr lang="en-US" sz="1600" b="0" i="0" dirty="0">
              <a:solidFill>
                <a:schemeClr val="bg1">
                  <a:alpha val="60000"/>
                </a:schemeClr>
              </a:solidFill>
              <a:effectLst/>
              <a:latin typeface="Amazon Ember"/>
            </a:endParaRP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CBF32-95D2-A7AC-8B9F-2465991AA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279" y="727200"/>
            <a:ext cx="4809735" cy="45091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F72F1-4A30-4BFB-B11A-6DB63F96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5474" y="6375679"/>
            <a:ext cx="1059763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C6796-1B31-7F51-5E6D-88C66E453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19636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9E374-AF53-799C-0952-4A77E6723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6973" t="11719" b="22056"/>
          <a:stretch/>
        </p:blipFill>
        <p:spPr>
          <a:xfrm>
            <a:off x="3351551" y="-1619801"/>
            <a:ext cx="12350002" cy="7027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7DA5B2-B88A-AF9D-036F-4F941AF9C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8" r="-1" b="11725"/>
          <a:stretch/>
        </p:blipFill>
        <p:spPr>
          <a:xfrm>
            <a:off x="5625736" y="4129303"/>
            <a:ext cx="6566263" cy="2728701"/>
          </a:xfrm>
          <a:prstGeom prst="rect">
            <a:avLst/>
          </a:prstGeom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CEA8-6B7A-728A-A4CB-91E295A2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Who bought</a:t>
            </a:r>
            <a:b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computers and bikes and phones</a:t>
            </a:r>
          </a:p>
        </p:txBody>
      </p:sp>
      <p:cxnSp>
        <p:nvCxnSpPr>
          <p:cNvPr id="29" name="Straight Connector 2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88BA2-951A-9346-5BE0-E7395898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FA594-4708-88AE-7335-54AFC571D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93912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7EFDA1-59FE-27CE-3838-EE14FF50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Amazon Graph Database </a:t>
            </a:r>
            <a:br>
              <a:rPr lang="en-US" sz="3000"/>
            </a:br>
            <a:r>
              <a:rPr lang="en-US" sz="3000"/>
              <a:t>offering in AWS Cloud</a:t>
            </a:r>
            <a:br>
              <a:rPr lang="en-US" sz="3000"/>
            </a:br>
            <a:endParaRPr lang="en-US" sz="3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DCCB75-44C5-A242-C18E-B55B6604A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" r="4" b="4"/>
          <a:stretch/>
        </p:blipFill>
        <p:spPr>
          <a:xfrm>
            <a:off x="9022563" y="329822"/>
            <a:ext cx="2633331" cy="2611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0318E-1406-EF62-C068-E74BD7AE8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5499"/>
          <a:stretch/>
        </p:blipFill>
        <p:spPr>
          <a:xfrm>
            <a:off x="6096883" y="3155743"/>
            <a:ext cx="5559011" cy="31472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65A87-B0A9-D6B5-7045-4A2800B3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785" y="6356350"/>
            <a:ext cx="40578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Graph Data - Generic Presentation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498CA-26FE-DF8D-FD39-A11113CD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34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4D443-4DA2-2941-A241-70EFD807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World Wide Web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99D0-22CD-4548-AD30-1FD051FF4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Resource Description Framework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054E1-33BD-7F46-A4D2-03A8025D79A3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Web model/standard for </a:t>
            </a:r>
            <a:r>
              <a:rPr lang="en-US" sz="1400" b="1" dirty="0"/>
              <a:t>data interchange </a:t>
            </a:r>
            <a:r>
              <a:rPr lang="en-US" sz="1400" dirty="0"/>
              <a:t>on the WWW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RDF has features that facilitate </a:t>
            </a:r>
            <a:r>
              <a:rPr lang="en-US" sz="1400" b="1" dirty="0"/>
              <a:t>data merging </a:t>
            </a:r>
            <a:r>
              <a:rPr lang="en-US" sz="1400" dirty="0"/>
              <a:t>even if the underlying schemas differ.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Supports </a:t>
            </a:r>
            <a:r>
              <a:rPr lang="en-US" sz="1400" b="1" dirty="0"/>
              <a:t>`schema` evolution</a:t>
            </a:r>
            <a:r>
              <a:rPr lang="en-US" sz="1400" dirty="0"/>
              <a:t> over time without requiring all the data consumers to be changed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62318-BDEF-F948-B168-E1D60293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2226E-2658-CD5F-D05E-61DA25C9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88836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E943-1389-9D4F-BF1F-135C784C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RDF Triples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CDD995-232B-9846-B22B-67743317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42" y="2153953"/>
            <a:ext cx="7188199" cy="210418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F1950-FAB9-D14D-BC10-980AACFE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D13951F-41DF-824B-BDB6-B5C0F60D0109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4A3438-AAC8-6047-917D-523016A68F4A}"/>
              </a:ext>
            </a:extLst>
          </p:cNvPr>
          <p:cNvSpPr/>
          <p:nvPr/>
        </p:nvSpPr>
        <p:spPr>
          <a:xfrm>
            <a:off x="3214932" y="2506897"/>
            <a:ext cx="1635163" cy="40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SUBJECT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07E6D2-1A23-7045-83F8-5A668CE83EC7}"/>
              </a:ext>
            </a:extLst>
          </p:cNvPr>
          <p:cNvSpPr/>
          <p:nvPr/>
        </p:nvSpPr>
        <p:spPr>
          <a:xfrm>
            <a:off x="3214932" y="3710431"/>
            <a:ext cx="1635163" cy="4087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AB2-1144-6B47-A7E1-29CC54BE0207}"/>
              </a:ext>
            </a:extLst>
          </p:cNvPr>
          <p:cNvSpPr/>
          <p:nvPr/>
        </p:nvSpPr>
        <p:spPr>
          <a:xfrm>
            <a:off x="3188679" y="3108664"/>
            <a:ext cx="1635163" cy="4087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PREDICATE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25CBF-876D-31CD-5836-9B04B524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61255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44DC-E853-07DF-A0DA-F9DDEF59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Graph useful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E3EDD98-88CB-BF0E-509A-127D98A312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526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0812371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8483859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203575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047751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63135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46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Network of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Veritices</a:t>
                      </a:r>
                      <a:r>
                        <a:rPr lang="en-US" dirty="0"/>
                        <a:t> joined by 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types of edges</a:t>
                      </a:r>
                    </a:p>
                    <a:p>
                      <a:r>
                        <a:rPr lang="en-US" dirty="0"/>
                        <a:t>Uni-</a:t>
                      </a:r>
                      <a:r>
                        <a:rPr lang="en-US" dirty="0" err="1"/>
                        <a:t>directinal</a:t>
                      </a:r>
                      <a:endParaRPr lang="en-US" dirty="0"/>
                    </a:p>
                    <a:p>
                      <a:r>
                        <a:rPr lang="en-US" dirty="0"/>
                        <a:t>Bi-directional</a:t>
                      </a:r>
                    </a:p>
                    <a:p>
                      <a:r>
                        <a:rPr lang="en-US" dirty="0"/>
                        <a:t>No-direction I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Describes </a:t>
                      </a:r>
                    </a:p>
                    <a:p>
                      <a:r>
                        <a:rPr lang="en-US" dirty="0"/>
                        <a:t>Pathways, trees and DAG’s ( Directed Acyclic Graphs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 </a:t>
                      </a:r>
                      <a:br>
                        <a:rPr lang="en-US" dirty="0"/>
                      </a:br>
                      <a:r>
                        <a:rPr lang="en-US" dirty="0"/>
                        <a:t>native datatype is the Triple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259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Points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by 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parts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615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0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91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51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9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74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Object/Subject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44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Kevin Bacon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Co-acted-with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Rugter</a:t>
                      </a:r>
                      <a:r>
                        <a:rPr lang="en-US" dirty="0"/>
                        <a:t> Hauer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Professional_title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57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83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Rachel Welch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3583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C7308-6A08-0CE3-7B23-F8C37B52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33FD4F-DF45-782E-0E82-E8D42E00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9019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E943-1389-9D4F-BF1F-135C784C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FOAF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degrees of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seperation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large clock mounted to the side&#10;&#10;Description automatically generated">
            <a:extLst>
              <a:ext uri="{FF2B5EF4-FFF2-40B4-BE49-F238E27FC236}">
                <a16:creationId xmlns:a16="http://schemas.microsoft.com/office/drawing/2014/main" id="{37F5A8F1-B6E6-2642-BF4D-CA37D123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17" y="961812"/>
            <a:ext cx="6362565" cy="493098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F1950-FAB9-D14D-BC10-980AACFE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C0F62F-78CC-3DC0-702D-660DAA81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46464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44ED2-0913-A442-AB84-A1B7CD17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7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ED1E3-BA0E-0A40-AA77-F3EA28CE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Demo Gruff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9CC32-0A53-7D44-9B6C-8C788A74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5EFD4-FBA0-5123-D654-EAC58E85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1084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4AEB6-A296-374C-BA25-EF725490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Taxonomy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E694CD-B932-3042-B295-11833E4E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70" r="-1" b="2012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E8B9C-D3E4-754D-9B99-FA57630A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89CC9-EE09-A650-73E0-3ED7548B1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73467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DCA8-839A-5849-B570-581A56E4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63" y="2357700"/>
            <a:ext cx="4645250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Inference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New Ideas + Hypotheses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Patterns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Searching for meaning in complex db ">
            <a:extLst>
              <a:ext uri="{FF2B5EF4-FFF2-40B4-BE49-F238E27FC236}">
                <a16:creationId xmlns:a16="http://schemas.microsoft.com/office/drawing/2014/main" id="{FF51D13F-742F-EF48-B9FE-CA7C6DADAF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82" r="1" b="1591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6EEA4-FEC9-D644-9D12-6251330C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9A3D15-2541-6C6D-E8C3-07CDA94C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006802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34EE9-17D3-BD4C-AEB5-36E76A3E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24" y="233893"/>
            <a:ext cx="51205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4476-F7A1-3446-9DE1-9B9DC025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775" y="4682331"/>
            <a:ext cx="6479771" cy="1537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dirty="0"/>
              <a:t>Points</a:t>
            </a:r>
            <a:endParaRPr lang="en-US" dirty="0"/>
          </a:p>
          <a:p>
            <a:pPr marL="0" indent="0" algn="r">
              <a:buNone/>
            </a:pPr>
            <a:br>
              <a:rPr lang="en-US" dirty="0"/>
            </a:br>
            <a:r>
              <a:rPr lang="en-US" b="1" dirty="0"/>
              <a:t>Edges</a:t>
            </a:r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Matrix 4 ">
            <a:extLst>
              <a:ext uri="{FF2B5EF4-FFF2-40B4-BE49-F238E27FC236}">
                <a16:creationId xmlns:a16="http://schemas.microsoft.com/office/drawing/2014/main" id="{6B6FEBBE-6B16-5D4C-A279-E06E57276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77"/>
          <a:stretch/>
        </p:blipFill>
        <p:spPr>
          <a:xfrm>
            <a:off x="7836829" y="2751600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52" name="Arc 5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lose-up of a spider web&#10;&#10;Description automatically generated with low confidence">
            <a:extLst>
              <a:ext uri="{FF2B5EF4-FFF2-40B4-BE49-F238E27FC236}">
                <a16:creationId xmlns:a16="http://schemas.microsoft.com/office/drawing/2014/main" id="{8CE8195B-FFD4-553D-3746-210C81CDE3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12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661" r="-3" b="-3"/>
          <a:stretch/>
        </p:blipFill>
        <p:spPr>
          <a:xfrm>
            <a:off x="-597455" y="-1340429"/>
            <a:ext cx="6266355" cy="5355770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B8161-40D0-A24F-9304-9114E0CC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F65F0-5333-500C-6D47-2CE71587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45701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4B08-87A9-A043-B733-D40A97A4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537" y="694837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73764E-941D-4AEA-A08E-00DD58441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Data</a:t>
            </a:r>
          </a:p>
          <a:p>
            <a:r>
              <a:rPr lang="en-US" sz="1800" dirty="0"/>
              <a:t>Volume huge</a:t>
            </a:r>
          </a:p>
          <a:p>
            <a:r>
              <a:rPr lang="en-US" sz="1800" dirty="0"/>
              <a:t>ETL</a:t>
            </a:r>
          </a:p>
          <a:p>
            <a:r>
              <a:rPr lang="en-US" sz="1800" dirty="0"/>
              <a:t>Retrieval / Query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709640-EE7C-654D-9CCB-D000105A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8A52A-9749-CD12-0C0F-F7D76FEB0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68179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CC98-F78D-9C45-95FE-9DC356C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Web – worlds biggest `sensor`</a:t>
            </a:r>
            <a:endParaRPr lang="en-US" dirty="0"/>
          </a:p>
        </p:txBody>
      </p:sp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3C Web &amp; Machine Learning Workshop page banner image">
            <a:extLst>
              <a:ext uri="{FF2B5EF4-FFF2-40B4-BE49-F238E27FC236}">
                <a16:creationId xmlns:a16="http://schemas.microsoft.com/office/drawing/2014/main" id="{EAAE8448-07F2-6A4F-AAFD-F4B6A2D2A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r="24252" b="2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F243577-A059-456F-B986-E0119456E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563038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E7BCF-FDCA-0D4D-835E-4D6FC61A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FA32B-3BC5-9177-458F-15466EB4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5287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9C290849-4959-4C45-8211-E7DC9F66E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A5D50-80C5-744C-B904-3A0FB495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825" y="1254408"/>
            <a:ext cx="4800592" cy="2633472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Triple `Soups`</a:t>
            </a:r>
          </a:p>
        </p:txBody>
      </p:sp>
      <p:pic>
        <p:nvPicPr>
          <p:cNvPr id="9" name="Picture 8" descr="A picture containing photo, white, holding, woman&#10;&#10;Description automatically generated">
            <a:extLst>
              <a:ext uri="{FF2B5EF4-FFF2-40B4-BE49-F238E27FC236}">
                <a16:creationId xmlns:a16="http://schemas.microsoft.com/office/drawing/2014/main" id="{4FC828F9-9A30-6546-BB56-6FFBC910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16914" r="10315" b="-2"/>
          <a:stretch/>
        </p:blipFill>
        <p:spPr>
          <a:xfrm>
            <a:off x="1" y="10"/>
            <a:ext cx="5576047" cy="68579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68A85-43F3-4042-BA00-4D2827A0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 sz="2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6D2EE-8D20-D646-8431-A95C0F4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548640"/>
            <a:ext cx="3474720" cy="237744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>
                <a:solidFill>
                  <a:schemeClr val="bg1"/>
                </a:solidFill>
              </a:rPr>
              <a:t>Graph Data - Generic Presentation </a:t>
            </a:r>
          </a:p>
        </p:txBody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538EBD3E-4EF4-4F66-BEE7-CE2629DEB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CBD42C-167E-4E4C-887D-E701ED9A7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42865" y="1111120"/>
            <a:ext cx="338328" cy="182880"/>
            <a:chOff x="4089400" y="933450"/>
            <a:chExt cx="338328" cy="34193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D2000C-D368-4ED7-8A13-AB84BE21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B76FA-4665-4342-8FC4-073B5638D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99B88C-5C28-4919-937E-7CC3C2C17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322D9-682B-4201-ADD4-6D2775911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DCE24E-BDAF-4C6C-BCAC-E83E8B84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393106-9F3A-4FBC-B523-C1B9751E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6791AA-5138-484D-BA43-1A01D5A4E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392574"/>
              </p:ext>
            </p:extLst>
          </p:nvPr>
        </p:nvGraphicFramePr>
        <p:xfrm>
          <a:off x="6204923" y="4069080"/>
          <a:ext cx="4792257" cy="204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348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0BB2-1FC6-CB40-AA96-2B38140D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EE31D-E0F5-2148-BB00-33230466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N-Triples</a:t>
            </a:r>
          </a:p>
          <a:p>
            <a:r>
              <a:rPr lang="en-US" dirty="0"/>
              <a:t>RDF</a:t>
            </a:r>
          </a:p>
          <a:p>
            <a:r>
              <a:rPr lang="en-US" dirty="0" err="1"/>
              <a:t>aRDF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9D5DF-56C5-C046-A294-7E30CFFB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5E6AA-86DA-BB4F-9007-132C91FC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99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A368-3502-074B-8587-8D907D30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Semantic/Graph database top ranked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1C46-383D-4947-A1FE-38A2376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7CAAF-8D0C-61EE-DD31-2E101CB244FE}"/>
              </a:ext>
            </a:extLst>
          </p:cNvPr>
          <p:cNvSpPr/>
          <p:nvPr/>
        </p:nvSpPr>
        <p:spPr>
          <a:xfrm>
            <a:off x="4865225" y="3945373"/>
            <a:ext cx="7326775" cy="3032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"top 6 graph databases"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Neo4j</a:t>
            </a:r>
          </a:p>
          <a:p>
            <a:pPr marL="0" indent="0">
              <a:buNone/>
            </a:pPr>
            <a:r>
              <a:rPr lang="en-US" i="1" dirty="0"/>
              <a:t>2. Amazon Neptune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OrientDB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ArangoDB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FlockDB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AllegroGraph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377D2-D803-3733-C26D-08D0653F20F7}"/>
              </a:ext>
            </a:extLst>
          </p:cNvPr>
          <p:cNvSpPr txBox="1"/>
          <p:nvPr/>
        </p:nvSpPr>
        <p:spPr>
          <a:xfrm>
            <a:off x="3202975" y="1863634"/>
            <a:ext cx="1787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Neo4j</a:t>
            </a:r>
          </a:p>
          <a:p>
            <a:r>
              <a:rPr lang="en-US" dirty="0" err="1"/>
              <a:t>AmazonNeptune</a:t>
            </a:r>
            <a:endParaRPr lang="en-US" dirty="0"/>
          </a:p>
          <a:p>
            <a:r>
              <a:rPr lang="en-US" dirty="0" err="1"/>
              <a:t>AllegroGraph</a:t>
            </a:r>
            <a:endParaRPr lang="en-US" dirty="0"/>
          </a:p>
          <a:p>
            <a:r>
              <a:rPr lang="en-US" dirty="0"/>
              <a:t>Cosmos DB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E40AF5-2E5F-7D5C-F2A6-C81A2FDE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9" y="1730831"/>
            <a:ext cx="2714897" cy="973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04BFD8-85DE-FADF-4551-08FECC66C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804" y="4337050"/>
            <a:ext cx="2806700" cy="20193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0F6D9-075B-3D2E-BB53-F9BE0302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014195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67A364-CFF2-CE31-ABA7-32C9B65BC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00" b="-2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080" y="4018143"/>
            <a:ext cx="5674105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RDBs ( MySQL, MSSQL, DB2 etc 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NoSQL ( CouchDB, MongoDB, DocumentDB, etc 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Semantic Graph DB ( Neo4j, allegroGraph(agraph)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6F55-D780-705C-1E8F-A3D7B549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501871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50951-7A80-F655-C17D-80894DD5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" y="2820652"/>
            <a:ext cx="3425957" cy="1216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br>
              <a:rPr lang="en-US" sz="2000" b="0" i="0" u="none" strike="noStrike" dirty="0">
                <a:effectLst/>
                <a:hlinkClick r:id="rId4"/>
              </a:rPr>
            </a:br>
            <a:r>
              <a:rPr lang="en-US" sz="2000" b="0" i="0" u="none" strike="noStrike" dirty="0">
                <a:effectLst/>
              </a:rPr>
              <a:t>Unlike traditional relational databases</a:t>
            </a:r>
            <a:r>
              <a:rPr lang="en-US" sz="2000" b="0" i="0" dirty="0">
                <a:effectLst/>
              </a:rPr>
              <a:t> or more recently developed NoSQL databases or </a:t>
            </a:r>
            <a:r>
              <a:rPr lang="en-US" sz="2000" b="0" i="0" u="none" strike="noStrike" dirty="0">
                <a:effectLst/>
              </a:rPr>
              <a:t>simple property graphs,</a:t>
            </a:r>
            <a:r>
              <a:rPr lang="en-US" sz="2000" b="0" i="0" dirty="0">
                <a:effectLst/>
              </a:rPr>
              <a:t> </a:t>
            </a:r>
          </a:p>
          <a:p>
            <a:endParaRPr lang="en-US" sz="2000" dirty="0"/>
          </a:p>
          <a:p>
            <a:r>
              <a:rPr lang="en-US" sz="2000" b="0" i="0" dirty="0">
                <a:effectLst/>
              </a:rPr>
              <a:t>Franz’s </a:t>
            </a:r>
            <a:r>
              <a:rPr lang="en-US" sz="2000" b="0" i="0" dirty="0" err="1">
                <a:effectLst/>
              </a:rPr>
              <a:t>AllegroGraph</a:t>
            </a:r>
            <a:r>
              <a:rPr lang="en-US" sz="2000" b="0" i="0" dirty="0">
                <a:effectLst/>
              </a:rPr>
              <a:t> employs a combination of semantic graph (RDF, OWL, SPARQL) and document (JSON, JSON-LD) technologies that process data with contextual and conceptual intelligence.</a:t>
            </a:r>
          </a:p>
          <a:p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AllegroGraph</a:t>
            </a:r>
            <a:r>
              <a:rPr lang="en-US" sz="2000" b="0" i="0" dirty="0">
                <a:effectLst/>
              </a:rPr>
              <a:t> with </a:t>
            </a:r>
            <a:r>
              <a:rPr lang="en-US" sz="2000" b="0" i="0" dirty="0" err="1">
                <a:effectLst/>
              </a:rPr>
              <a:t>FedShard</a:t>
            </a:r>
            <a:r>
              <a:rPr lang="en-US" sz="2000" b="0" i="0" dirty="0">
                <a:effectLst/>
              </a:rPr>
              <a:t>™ is able to run queries of unprecedented complexity to support predictive analytics that </a:t>
            </a:r>
            <a:r>
              <a:rPr lang="en-US" sz="2000" b="0" i="0" u="none" strike="noStrike" dirty="0">
                <a:effectLst/>
              </a:rPr>
              <a:t>help companies make better, real-time decisions</a:t>
            </a:r>
            <a:r>
              <a:rPr lang="en-US" sz="2000" b="0" i="0" u="none" strike="noStrike" dirty="0">
                <a:effectLst/>
                <a:hlinkClick r:id="rId5"/>
              </a:rPr>
              <a:t>.</a:t>
            </a:r>
            <a:endParaRPr lang="en-US" sz="2000" b="0" i="0" u="none" strike="noStrike" dirty="0">
              <a:effectLst/>
            </a:endParaRPr>
          </a:p>
          <a:p>
            <a:endParaRPr lang="en-US" sz="2000" dirty="0"/>
          </a:p>
          <a:p>
            <a:r>
              <a:rPr lang="en-US" sz="2000" b="0" i="0" dirty="0">
                <a:effectLst/>
              </a:rPr>
              <a:t> </a:t>
            </a:r>
            <a:r>
              <a:rPr lang="en-US" sz="2000" b="0" i="0" dirty="0" err="1">
                <a:effectLst/>
              </a:rPr>
              <a:t>AllegroGraph</a:t>
            </a:r>
            <a:r>
              <a:rPr lang="en-US" sz="2000" b="0" i="0" dirty="0">
                <a:effectLst/>
              </a:rPr>
              <a:t> is designed to integrate with large corporate databases to build Knowledge Graphs for better business insights.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A4A83-E547-FC72-23E2-10594B0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59163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Popular Use Cases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50951-7A80-F655-C17D-80894DD5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" y="2820652"/>
            <a:ext cx="3425957" cy="1216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Social Networks - FOAF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Bio-Informatics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Portfolio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Fraud detection – AML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Financial/Banking industry use cases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4C468-5573-288F-53C1-D1DC57CF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4081426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4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Party Integration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50951-7A80-F655-C17D-80894DD5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" y="2820652"/>
            <a:ext cx="3425957" cy="1216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Cloudera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ML/Data mining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NoSQL Ecosystem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MongoDB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Solr</a:t>
            </a:r>
            <a:r>
              <a:rPr lang="en-US" sz="1600" dirty="0"/>
              <a:t> Text indexing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Financial/Banking industry use cases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655C5-9C7E-F5A4-7BF1-EEF8FB2E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873554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7651-AD22-304C-8BA6-F4C2A4F3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semantic /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6ADC-425B-0341-9332-24341E78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Networks - FOAF </a:t>
            </a:r>
          </a:p>
          <a:p>
            <a:r>
              <a:rPr lang="en-US" dirty="0"/>
              <a:t>Bio-Informatics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Portfolio Analysis</a:t>
            </a:r>
          </a:p>
          <a:p>
            <a:r>
              <a:rPr lang="en-US" dirty="0"/>
              <a:t>Fraud detection – AML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C4C50-2852-A841-B2E1-582C893B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98CAC-5FC0-FB80-2C74-4A2835E6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65826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34EE9-17D3-BD4C-AEB5-36E76A3E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24" y="233893"/>
            <a:ext cx="51205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4476-F7A1-3446-9DE1-9B9DC025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775" y="4682331"/>
            <a:ext cx="6479771" cy="1537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dirty="0"/>
              <a:t>Points</a:t>
            </a:r>
            <a:r>
              <a:rPr lang="en-US" dirty="0"/>
              <a:t> == Data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Edges</a:t>
            </a:r>
            <a:r>
              <a:rPr lang="en-US" dirty="0"/>
              <a:t> between Points === Relationships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Matrix 4 ">
            <a:extLst>
              <a:ext uri="{FF2B5EF4-FFF2-40B4-BE49-F238E27FC236}">
                <a16:creationId xmlns:a16="http://schemas.microsoft.com/office/drawing/2014/main" id="{6B6FEBBE-6B16-5D4C-A279-E06E57276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77"/>
          <a:stretch/>
        </p:blipFill>
        <p:spPr>
          <a:xfrm>
            <a:off x="7836829" y="2751600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52" name="Arc 5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lose-up of a spider web&#10;&#10;Description automatically generated with low confidence">
            <a:extLst>
              <a:ext uri="{FF2B5EF4-FFF2-40B4-BE49-F238E27FC236}">
                <a16:creationId xmlns:a16="http://schemas.microsoft.com/office/drawing/2014/main" id="{8CE8195B-FFD4-553D-3746-210C81CDE3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12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661" r="-3" b="-3"/>
          <a:stretch/>
        </p:blipFill>
        <p:spPr>
          <a:xfrm>
            <a:off x="-597455" y="-1340429"/>
            <a:ext cx="6266355" cy="5355770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B8161-40D0-A24F-9304-9114E0CC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F65F0-5333-500C-6D47-2CE71587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62622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20F25-AA20-7B47-B67C-5057DB0D0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62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BEBE1-B946-AB4B-932E-EF566608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Extraction – demo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E9A79-BE7E-164D-8FC7-0C934342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5E4CC-42FA-FECE-7EC6-0AE4B834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62063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7E8C86-70FD-4348-8DA0-DFC93D45C8E2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Extraction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FD934-E5B0-8A4E-B77B-00CD6432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B16AA-1D24-7240-BF43-BD6A2921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30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1C91BA-D0F2-D760-9F69-F99A4CFED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193191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68BDA9-19CF-B649-AD26-4EE88B30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29215"/>
            <a:ext cx="12192000" cy="297164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6864B-00DB-FE41-B7F6-36613FAC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272251-6BE9-655C-1BAF-FE3DDA6D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745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602 2.37073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4602 2.37073 L 0.22671 1.26708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2671 1.26708 L 0.24922 -0.46128" pathEditMode="relative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46128 L 0.24922 -1.48433" pathEditMode="relative" ptsTypes="AA">
                                      <p:cBhvr>
                                        <p:cTn id="17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1.48433 L 0.23594 -2.15809" pathEditMode="relative" ptsTypes="AA">
                                      <p:cBhvr>
                                        <p:cTn id="20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3594 -2.15809 L 0.21009 -2.61879" pathEditMode="relative" ptsTypes="AA">
                                      <p:cBhvr>
                                        <p:cTn id="23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1009 -2.61879 L 0 0" pathEditMode="relative" ptsTypes="AA">
                                      <p:cBhvr>
                                        <p:cTn id="2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31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955-6C98-924B-B8B8-DA41D997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version of </a:t>
            </a:r>
            <a:r>
              <a:rPr lang="en-US" dirty="0" err="1"/>
              <a:t>Agraph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franz.com</a:t>
            </a:r>
            <a:r>
              <a:rPr lang="en-US" dirty="0"/>
              <a:t>/</a:t>
            </a:r>
            <a:r>
              <a:rPr lang="en-US" dirty="0" err="1"/>
              <a:t>agraph</a:t>
            </a:r>
            <a:r>
              <a:rPr lang="en-US" dirty="0"/>
              <a:t>/docker/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C7D61-A18C-9D44-83C6-77D35330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85128-A1CD-BE4B-944D-3EDE54FE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42" y="2103437"/>
            <a:ext cx="10178716" cy="5731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B4CCA-4F88-6EA9-65CC-B637C662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42498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7A67-8783-E544-9C45-FEA5DB7E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704" y="703330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you!!</a:t>
            </a: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3F8C-84F7-E44B-92CA-2867C497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  <a:defRPr/>
              </a:pPr>
              <a:t>33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85F506A-F9F2-4B1E-A825-772B3E5DF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6" r="18997" b="4"/>
          <a:stretch/>
        </p:blipFill>
        <p:spPr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AFD42-9997-5142-AA6F-B7AE6A9B2FBA}"/>
              </a:ext>
            </a:extLst>
          </p:cNvPr>
          <p:cNvSpPr txBox="1"/>
          <p:nvPr/>
        </p:nvSpPr>
        <p:spPr>
          <a:xfrm>
            <a:off x="378573" y="1996347"/>
            <a:ext cx="6335048" cy="197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91198-91B5-744C-9928-8AEC2CF6B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" r="499" b="-2"/>
          <a:stretch/>
        </p:blipFill>
        <p:spPr>
          <a:xfrm>
            <a:off x="7527584" y="698218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93D43-634F-364A-A1E9-DA6565827D0B}"/>
              </a:ext>
            </a:extLst>
          </p:cNvPr>
          <p:cNvSpPr txBox="1"/>
          <p:nvPr/>
        </p:nvSpPr>
        <p:spPr>
          <a:xfrm>
            <a:off x="8711817" y="99098"/>
            <a:ext cx="3613064" cy="604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u="sng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0000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https://github.com/Grant-Steinfeld</a:t>
            </a:r>
            <a:endParaRPr lang="en-US" sz="1700" u="sng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u="sng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ED46C5-E6B8-E004-CCB6-7B5D1E013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932" y="2765953"/>
            <a:ext cx="5080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61BF2EB-387B-07F0-233A-C8D54EA3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264449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0CBD4D-DB97-5568-E2DB-C62742B3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D741A6-DAD3-0B33-FEEF-35436993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96656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3F29B-1A8D-3DD4-33A5-3EF5F83E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94E47D-2570-6A39-BB5B-560C0981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1778982"/>
            <a:ext cx="6155141" cy="33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6425D-465A-6A18-0CF3-7B3F4AC59F28}"/>
              </a:ext>
            </a:extLst>
          </p:cNvPr>
          <p:cNvSpPr txBox="1"/>
          <p:nvPr/>
        </p:nvSpPr>
        <p:spPr>
          <a:xfrm>
            <a:off x="1131024" y="6168660"/>
            <a:ext cx="4273548" cy="37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/Grant-Steinfeld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82111-3E9F-2A76-0484-5215C3B9D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t="10303" r="-1" b="12100"/>
          <a:stretch/>
        </p:blipFill>
        <p:spPr>
          <a:xfrm>
            <a:off x="522081" y="6168661"/>
            <a:ext cx="488738" cy="370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A7C96-13CD-2D98-3B21-03C7338A2F2E}"/>
              </a:ext>
            </a:extLst>
          </p:cNvPr>
          <p:cNvSpPr txBox="1"/>
          <p:nvPr/>
        </p:nvSpPr>
        <p:spPr>
          <a:xfrm>
            <a:off x="1080784" y="5358939"/>
            <a:ext cx="323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Grant.Steinfeld@Prudential.com</a:t>
            </a:r>
            <a:endParaRPr lang="en-US" dirty="0"/>
          </a:p>
        </p:txBody>
      </p:sp>
      <p:pic>
        <p:nvPicPr>
          <p:cNvPr id="8" name="Picture 4" descr="Image result for email icon">
            <a:extLst>
              <a:ext uri="{FF2B5EF4-FFF2-40B4-BE49-F238E27FC236}">
                <a16:creationId xmlns:a16="http://schemas.microsoft.com/office/drawing/2014/main" id="{27C45553-84BD-1E43-A065-EA101CE1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79" y="5253478"/>
            <a:ext cx="488738" cy="5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93698AB-39FB-C2A4-3C72-51F0C871454F}"/>
              </a:ext>
            </a:extLst>
          </p:cNvPr>
          <p:cNvSpPr/>
          <p:nvPr/>
        </p:nvSpPr>
        <p:spPr>
          <a:xfrm>
            <a:off x="5144756" y="-531752"/>
            <a:ext cx="9486900" cy="8648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D623682-DD24-89D4-47D5-8CBFAB63AD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545080"/>
              </p:ext>
            </p:extLst>
          </p:nvPr>
        </p:nvGraphicFramePr>
        <p:xfrm>
          <a:off x="5507490" y="1778982"/>
          <a:ext cx="3910814" cy="1969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F0F371F-54EB-1DF2-C4D6-62DC7BAEF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40698"/>
              </p:ext>
            </p:extLst>
          </p:nvPr>
        </p:nvGraphicFramePr>
        <p:xfrm>
          <a:off x="8101639" y="3655637"/>
          <a:ext cx="3910814" cy="1969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D276AD1-DEAD-15D1-7E9C-94E2B3AA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909449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AB5FB-61E0-CCC5-4332-0B189B0E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Seminal Text on the Semantic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77EA-D287-0D78-E7A1-1DAA111E2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 b="1" i="0" u="none" strike="noStrike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</a:rPr>
              <a:t>Programming the Semantic Web: Build Flexible Applications with Graph Data 1st Edition ( Published, nearly 35 years ago, 2009)</a:t>
            </a:r>
          </a:p>
          <a:p>
            <a:r>
              <a:rPr lang="en-US" sz="2000" b="0" i="0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</a:rPr>
              <a:t>Authors</a:t>
            </a:r>
          </a:p>
          <a:p>
            <a:pPr lvl="1"/>
            <a:r>
              <a:rPr lang="en-US" sz="1600" b="0" i="0" u="none" strike="noStrike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  <a:hlinkClick r:id="rId3"/>
              </a:rPr>
              <a:t>Toby Segaran</a:t>
            </a:r>
            <a:r>
              <a:rPr lang="en-US" sz="1600" b="0" i="0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</a:rPr>
              <a:t> </a:t>
            </a:r>
          </a:p>
          <a:p>
            <a:pPr lvl="1"/>
            <a:r>
              <a:rPr lang="en-US" sz="1600" b="0" i="0" u="none" strike="noStrike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  <a:hlinkClick r:id="rId4"/>
              </a:rPr>
              <a:t>Colin Evans</a:t>
            </a:r>
            <a:endParaRPr lang="en-US" sz="1600" u="none" strike="noStrike" dirty="0">
              <a:solidFill>
                <a:schemeClr val="bg1">
                  <a:alpha val="60000"/>
                </a:schemeClr>
              </a:solidFill>
              <a:latin typeface="Amazon Ember"/>
            </a:endParaRPr>
          </a:p>
          <a:p>
            <a:pPr lvl="1"/>
            <a:r>
              <a:rPr lang="en-US" sz="1600" b="0" i="0" u="none" strike="noStrike" dirty="0">
                <a:solidFill>
                  <a:schemeClr val="bg1">
                    <a:alpha val="60000"/>
                  </a:schemeClr>
                </a:solidFill>
                <a:effectLst/>
                <a:latin typeface="Amazon Ember"/>
                <a:hlinkClick r:id="rId5"/>
              </a:rPr>
              <a:t>Jamie Taylor</a:t>
            </a:r>
            <a:endParaRPr lang="en-US" sz="1600" b="0" i="0" dirty="0">
              <a:solidFill>
                <a:schemeClr val="bg1">
                  <a:alpha val="60000"/>
                </a:schemeClr>
              </a:solidFill>
              <a:effectLst/>
              <a:latin typeface="Amazon Ember"/>
            </a:endParaRP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CBF32-95D2-A7AC-8B9F-2465991AA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267" y="443315"/>
            <a:ext cx="5942468" cy="55710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F72F1-4A30-4BFB-B11A-6DB63F96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5474" y="6375679"/>
            <a:ext cx="1059763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CF5B7-49FD-3AE6-4643-175E47B17D31}"/>
              </a:ext>
            </a:extLst>
          </p:cNvPr>
          <p:cNvSpPr txBox="1"/>
          <p:nvPr/>
        </p:nvSpPr>
        <p:spPr>
          <a:xfrm>
            <a:off x="8208014" y="5653075"/>
            <a:ext cx="3631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BM Plex Mono" panose="020B0509050203000203" pitchFamily="49" charset="77"/>
              </a:rPr>
              <a:t>Build </a:t>
            </a:r>
          </a:p>
          <a:p>
            <a:r>
              <a:rPr lang="en-US" dirty="0">
                <a:latin typeface="IBM Plex Mono" panose="020B0509050203000203" pitchFamily="49" charset="77"/>
              </a:rPr>
              <a:t>flexible</a:t>
            </a:r>
          </a:p>
          <a:p>
            <a:r>
              <a:rPr lang="en-US" dirty="0">
                <a:latin typeface="IBM Plex Mono" panose="020B0509050203000203" pitchFamily="49" charset="77"/>
              </a:rPr>
              <a:t>Applications with</a:t>
            </a:r>
          </a:p>
          <a:p>
            <a:r>
              <a:rPr lang="en-US" dirty="0">
                <a:latin typeface="IBM Plex Mono" panose="020B0509050203000203" pitchFamily="49" charset="77"/>
              </a:rPr>
              <a:t>Semantic data,</a:t>
            </a:r>
          </a:p>
          <a:p>
            <a:r>
              <a:rPr lang="en-US" dirty="0">
                <a:latin typeface="IBM Plex Mono" panose="020B0509050203000203" pitchFamily="49" charset="77"/>
              </a:rPr>
              <a:t>Expressed as a Graph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55831-14D5-22BE-595A-3021F037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095274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666D-B151-F040-BDA1-4E77A18D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A2E5-7567-D141-8AB2-66D8B5D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endParaRPr lang="en-US" sz="1700" dirty="0">
              <a:latin typeface="Andale Mono" panose="020B05090000000000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700" dirty="0">
                <a:latin typeface="Andale Mono" panose="020B0509000000000004" pitchFamily="49" charset="0"/>
              </a:rPr>
              <a:t>Evans, Colin. </a:t>
            </a:r>
            <a:r>
              <a:rPr lang="en-US" sz="1700" dirty="0">
                <a:latin typeface="Andale Mono" panose="020B050900000000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the Semantic Web: Build Flexible Applications with Graph Data </a:t>
            </a:r>
            <a:r>
              <a:rPr lang="en-US" sz="1700" dirty="0">
                <a:latin typeface="Andale Mono" panose="020B0509000000000004" pitchFamily="49" charset="0"/>
              </a:rPr>
              <a:t>( book on Amazon )</a:t>
            </a:r>
          </a:p>
          <a:p>
            <a:pPr>
              <a:lnSpc>
                <a:spcPct val="200000"/>
              </a:lnSpc>
            </a:pPr>
            <a:r>
              <a:rPr lang="en-US" sz="1700" dirty="0" err="1">
                <a:latin typeface="Andale Mono" panose="020B0509000000000004" pitchFamily="49" charset="0"/>
              </a:rPr>
              <a:t>AllegroGraph</a:t>
            </a:r>
            <a:r>
              <a:rPr lang="en-US" sz="1700" dirty="0">
                <a:latin typeface="Andale Mono" panose="020B0509000000000004" pitchFamily="49" charset="0"/>
              </a:rPr>
              <a:t> (</a:t>
            </a:r>
            <a:r>
              <a:rPr lang="en-US" sz="1700" dirty="0" err="1">
                <a:latin typeface="Andale Mono" panose="020B0509000000000004" pitchFamily="49" charset="0"/>
              </a:rPr>
              <a:t>agraph</a:t>
            </a:r>
            <a:r>
              <a:rPr lang="en-US" sz="1700" dirty="0">
                <a:latin typeface="Andale Mono" panose="020B0509000000000004" pitchFamily="49" charset="0"/>
              </a:rPr>
              <a:t>) DB homepage, Franz Inc. </a:t>
            </a:r>
            <a:r>
              <a:rPr lang="en-US" sz="1700" dirty="0">
                <a:latin typeface="Andale Mono" panose="020B050900000000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https://franz.com/</a:t>
            </a:r>
            <a:endParaRPr lang="en-US" sz="1700" dirty="0">
              <a:latin typeface="Andale Mono" panose="020B05090000000000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700" dirty="0">
                <a:latin typeface="Andale Mono" panose="020B0509000000000004" pitchFamily="49" charset="0"/>
              </a:rPr>
              <a:t>N-TRIPLES spec - </a:t>
            </a:r>
            <a:r>
              <a:rPr lang="en-US" sz="1700" dirty="0">
                <a:latin typeface="Andale Mono" panose="020B050900000000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http://www.w3.org/TR/rdf-testcases/#ntriples</a:t>
            </a:r>
            <a:r>
              <a:rPr lang="en-US" sz="1700" dirty="0">
                <a:latin typeface="Andale Mono" panose="020B0509000000000004" pitchFamily="49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1700" dirty="0">
                <a:latin typeface="Andale Mono" panose="020B05090000000000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 - Ontology and Data Science - Favio Vaquez</a:t>
            </a:r>
            <a:endParaRPr lang="en-US" sz="1700" dirty="0">
              <a:latin typeface="Andale Mono" panose="020B05090000000000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68987-B9EF-F744-9506-2066847E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9987D-544B-6BB0-8342-AABBD5B7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003331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666D-B151-F040-BDA1-4E77A18D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A2E5-7567-D141-8AB2-66D8B5D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210000"/>
              </a:lnSpc>
            </a:pPr>
            <a:r>
              <a:rPr lang="en-US" sz="3600" dirty="0">
                <a:latin typeface="Andale Mono" panose="020B050900000000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Graphs: What they are and Why You Should Care </a:t>
            </a:r>
            <a:r>
              <a:rPr lang="en-US" sz="3600" dirty="0">
                <a:latin typeface="Andale Mono" panose="020B0509000000000004" pitchFamily="49" charset="0"/>
              </a:rPr>
              <a:t>( Blog by David Vandegrift )</a:t>
            </a:r>
          </a:p>
          <a:p>
            <a:pPr>
              <a:lnSpc>
                <a:spcPct val="210000"/>
              </a:lnSpc>
            </a:pPr>
            <a:r>
              <a:rPr lang="en-US" sz="3600">
                <a:latin typeface="Andale Mono" panose="020B050900000000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DBpedia</a:t>
            </a:r>
            <a:r>
              <a:rPr lang="en-US" sz="3600" dirty="0">
                <a:latin typeface="Andale Mono" panose="020B0509000000000004" pitchFamily="49" charset="0"/>
              </a:rPr>
              <a:t> Global and Unified Access to Knowledge Graphs ( core engine Wikipedia )</a:t>
            </a:r>
          </a:p>
          <a:p>
            <a:pPr>
              <a:lnSpc>
                <a:spcPct val="210000"/>
              </a:lnSpc>
            </a:pPr>
            <a:r>
              <a:rPr lang="en-US" sz="3600" dirty="0">
                <a:latin typeface="Andale Mono" panose="020B050900000000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Wikimedia</a:t>
            </a:r>
            <a:r>
              <a:rPr lang="en-US" sz="3600" dirty="0">
                <a:latin typeface="Andale Mono" panose="020B0509000000000004" pitchFamily="49" charset="0"/>
              </a:rPr>
              <a:t> / Commons</a:t>
            </a:r>
          </a:p>
          <a:p>
            <a:pPr>
              <a:lnSpc>
                <a:spcPct val="210000"/>
              </a:lnSpc>
            </a:pPr>
            <a:r>
              <a:rPr lang="en-US" sz="3600" dirty="0">
                <a:latin typeface="Andale Mono" panose="020B05090000000000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Schema.org </a:t>
            </a:r>
            <a:r>
              <a:rPr lang="en-US" sz="3600" dirty="0">
                <a:latin typeface="Andale Mono" panose="020B0509000000000004" pitchFamily="49" charset="0"/>
              </a:rPr>
              <a:t>– discover common and standard labels (Predicates (P))</a:t>
            </a:r>
          </a:p>
          <a:p>
            <a:pPr>
              <a:lnSpc>
                <a:spcPct val="210000"/>
              </a:lnSpc>
            </a:pPr>
            <a:endParaRPr lang="en-US" sz="3600" dirty="0">
              <a:latin typeface="Andale Mono" panose="020B0509000000000004" pitchFamily="49" charset="0"/>
            </a:endParaRPr>
          </a:p>
          <a:p>
            <a:pPr lvl="1">
              <a:lnSpc>
                <a:spcPct val="210000"/>
              </a:lnSpc>
            </a:pPr>
            <a:endParaRPr lang="en-US" dirty="0"/>
          </a:p>
          <a:p>
            <a:pPr>
              <a:lnSpc>
                <a:spcPct val="21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68987-B9EF-F744-9506-2066847E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5A558-0E44-B99B-D497-5A7DC1FE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37814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C8D3-B07C-5615-D36E-7BC89793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 relationships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DC332-8A77-2B1B-66B4-582C252D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7F74F-970B-78D4-9B01-1F59B9AD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B5AA6F-505B-7BEB-BDF2-B40905CC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59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66E2-F26C-3A55-4DBE-C61C5E7C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F8501-5242-F98A-8493-1D3DFB1C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>
              <a:lnSpc>
                <a:spcPct val="210000"/>
              </a:lnSpc>
            </a:pPr>
            <a:r>
              <a:rPr lang="en-US" sz="5000" dirty="0">
                <a:latin typeface="Andale Mono" panose="020B050900000000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Ontology Completion with Graph-Based Machine Learning: A Comprehensive Evaluation</a:t>
            </a:r>
            <a:r>
              <a:rPr lang="en-US" sz="5000" dirty="0">
                <a:latin typeface="Andale Mono" panose="020B0509000000000004" pitchFamily="49" charset="0"/>
              </a:rPr>
              <a:t> (Journal article, December 2022 by Sebastian </a:t>
            </a:r>
            <a:r>
              <a:rPr lang="en-US" sz="5000" dirty="0" err="1">
                <a:latin typeface="Andale Mono" panose="020B0509000000000004" pitchFamily="49" charset="0"/>
              </a:rPr>
              <a:t>Mežnar</a:t>
            </a:r>
            <a:r>
              <a:rPr lang="en-US" sz="5000" dirty="0">
                <a:latin typeface="Andale Mono" panose="020B0509000000000004" pitchFamily="49" charset="0"/>
              </a:rPr>
              <a:t> and others )</a:t>
            </a:r>
          </a:p>
          <a:p>
            <a:pPr>
              <a:lnSpc>
                <a:spcPct val="210000"/>
              </a:lnSpc>
            </a:pPr>
            <a:r>
              <a:rPr lang="en-US" sz="5000" dirty="0">
                <a:latin typeface="Andale Mono" panose="020B050900000000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similarity and machine learning with ontologies </a:t>
            </a:r>
            <a:r>
              <a:rPr lang="en-US" sz="5000" dirty="0">
                <a:latin typeface="Andale Mono" panose="020B0509000000000004" pitchFamily="49" charset="0"/>
              </a:rPr>
              <a:t>( Journal article 13 October 2020 by </a:t>
            </a:r>
            <a:r>
              <a:rPr lang="en-US" sz="5000" dirty="0" err="1">
                <a:latin typeface="Andale Mono" panose="020B0509000000000004" pitchFamily="49" charset="0"/>
              </a:rPr>
              <a:t>Maxat</a:t>
            </a:r>
            <a:r>
              <a:rPr lang="en-US" sz="5000" dirty="0">
                <a:latin typeface="Andale Mono" panose="020B0509000000000004" pitchFamily="49" charset="0"/>
              </a:rPr>
              <a:t> </a:t>
            </a:r>
            <a:r>
              <a:rPr lang="en-US" sz="5000" dirty="0" err="1">
                <a:latin typeface="Andale Mono" panose="020B0509000000000004" pitchFamily="49" charset="0"/>
              </a:rPr>
              <a:t>Kulmanov</a:t>
            </a:r>
            <a:r>
              <a:rPr lang="en-US" sz="5000" dirty="0">
                <a:latin typeface="Andale Mono" panose="020B0509000000000004" pitchFamily="49" charset="0"/>
              </a:rPr>
              <a:t>, Fatima Zohra </a:t>
            </a:r>
            <a:r>
              <a:rPr lang="en-US" sz="5000" dirty="0" err="1">
                <a:latin typeface="Andale Mono" panose="020B0509000000000004" pitchFamily="49" charset="0"/>
              </a:rPr>
              <a:t>Smaili</a:t>
            </a:r>
            <a:r>
              <a:rPr lang="en-US" sz="5000" dirty="0">
                <a:latin typeface="Andale Mono" panose="020B0509000000000004" pitchFamily="49" charset="0"/>
              </a:rPr>
              <a:t>, Xin Gao, Robert </a:t>
            </a:r>
            <a:r>
              <a:rPr lang="en-US" sz="5000" dirty="0" err="1">
                <a:latin typeface="Andale Mono" panose="020B0509000000000004" pitchFamily="49" charset="0"/>
              </a:rPr>
              <a:t>Hoehndorf</a:t>
            </a:r>
            <a:r>
              <a:rPr lang="en-US" sz="5000" dirty="0">
                <a:latin typeface="Andale Mono" panose="020B0509000000000004" pitchFamily="49" charset="0"/>
              </a:rPr>
              <a:t>) </a:t>
            </a:r>
          </a:p>
          <a:p>
            <a:pPr>
              <a:lnSpc>
                <a:spcPct val="210000"/>
              </a:lnSpc>
            </a:pPr>
            <a:endParaRPr lang="en-US" sz="5000" dirty="0">
              <a:latin typeface="Andale Mono" panose="020B0509000000000004" pitchFamily="49" charset="0"/>
            </a:endParaRPr>
          </a:p>
          <a:p>
            <a:pPr marL="228600" lvl="1">
              <a:lnSpc>
                <a:spcPct val="210000"/>
              </a:lnSpc>
              <a:spcBef>
                <a:spcPts val="1000"/>
              </a:spcBef>
            </a:pPr>
            <a:r>
              <a:rPr lang="en-US" sz="5000" dirty="0">
                <a:latin typeface="Andale Mono" panose="020B0509000000000004" pitchFamily="49" charset="0"/>
              </a:rPr>
              <a:t>Briefings in Bioinformatics, Volume 22, Issue 4, July 2021, bbaa199, </a:t>
            </a:r>
            <a:r>
              <a:rPr lang="en-US" sz="5000" dirty="0">
                <a:latin typeface="Andale Mono" panose="020B050900000000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https://doi.org/10.1093/bib/bbaa199</a:t>
            </a:r>
            <a:endParaRPr lang="en-US" sz="5000" dirty="0">
              <a:latin typeface="Andale Mono" panose="020B0509000000000004" pitchFamily="49" charset="0"/>
            </a:endParaRPr>
          </a:p>
          <a:p>
            <a:pPr marL="228600" lvl="1">
              <a:lnSpc>
                <a:spcPct val="210000"/>
              </a:lnSpc>
              <a:spcBef>
                <a:spcPts val="1000"/>
              </a:spcBef>
            </a:pPr>
            <a:r>
              <a:rPr lang="en-US" sz="5000" dirty="0">
                <a:latin typeface="Andale Mono" panose="020B05090000000000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Neptune – The Good, The Bad, and the Ugly</a:t>
            </a:r>
            <a:endParaRPr lang="en-US" sz="5000" dirty="0">
              <a:latin typeface="Andale Mono" panose="020B0509000000000004" pitchFamily="49" charset="0"/>
            </a:endParaRPr>
          </a:p>
          <a:p>
            <a:pPr>
              <a:lnSpc>
                <a:spcPct val="22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22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22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22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4543-CBFA-B615-C741-FB507A29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66DF3-E295-F844-4EE8-2F9A33EC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5747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222F-CEB5-62C5-F647-9600E4EC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Node relations	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49CADFB-959E-BE66-FAAA-714D33379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92" r="1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76B83-28DA-A49F-3D4C-EF998C47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4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BFAA9-9355-953F-5405-672F8D2D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502907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DF99F-FF45-FE43-8A15-9F3226D9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Semantic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6BA3F9-4702-524D-9687-D8F129DFC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2" b="-2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6BAA00-6159-4402-8543-74B30ECA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4642338"/>
            <a:ext cx="7037591" cy="15643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MEANING | KNOWLEDGE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2E2D-FEC9-AD45-A095-D7320D53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27F03-B5E1-4BA8-4440-9DF4032C2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49966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3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4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852C8-22F6-C54B-A63E-6ED00743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 b="1" dirty="0"/>
              <a:t>Ontology</a:t>
            </a:r>
            <a:r>
              <a:rPr lang="en-US" sz="2800" dirty="0"/>
              <a:t>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56B61D-554F-1943-843F-4DA9A2B47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1" b="1"/>
          <a:stretch/>
        </p:blipFill>
        <p:spPr>
          <a:xfrm>
            <a:off x="1182908" y="365760"/>
            <a:ext cx="2327461" cy="3639935"/>
          </a:xfrm>
          <a:prstGeom prst="rect">
            <a:avLst/>
          </a:prstGeom>
        </p:spPr>
      </p:pic>
      <p:pic>
        <p:nvPicPr>
          <p:cNvPr id="6" name="Picture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00AE6D21-78ED-0F47-8D49-B7430272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8" r="28727" b="-2"/>
          <a:stretch/>
        </p:blipFill>
        <p:spPr>
          <a:xfrm>
            <a:off x="3514148" y="365760"/>
            <a:ext cx="2327460" cy="363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6273E-303B-9542-B173-BEA6ECF02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140" y="4209769"/>
            <a:ext cx="7362815" cy="2282471"/>
          </a:xfrm>
          <a:prstGeom prst="rect">
            <a:avLst/>
          </a:prstGeom>
        </p:spPr>
      </p:pic>
      <p:sp>
        <p:nvSpPr>
          <p:cNvPr id="56" name="Rectangle 4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D452C-4830-D64C-B14F-D21CC259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B0E17-78BE-699F-351B-6BC09273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263257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6FA29-A02A-544A-A659-35A70A06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248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Golden age of Information Access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CA00C6-67BD-3340-866B-B1160962A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6" r="-1" b="1209"/>
          <a:stretch/>
        </p:blipFill>
        <p:spPr>
          <a:xfrm>
            <a:off x="1173524" y="3660839"/>
            <a:ext cx="9116800" cy="2243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1020A5-F43F-E44B-9427-B64119DEC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83" y="2075251"/>
            <a:ext cx="3424462" cy="2243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D34B9-EEEA-F748-85E9-76FA06387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2C422-C59E-04A6-A2A5-050601A4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74214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2B85-FCAB-0E49-AEAB-A085EA0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Vertices(data) and edges</a:t>
            </a:r>
            <a:br>
              <a:rPr lang="en-US" dirty="0"/>
            </a:br>
            <a:r>
              <a:rPr lang="en-US" dirty="0"/>
              <a:t> of a Semantic Graph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1E343-6FFB-B24F-8DCB-DAB078D07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8" name="Straight Connector 2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B6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BA306-4E40-BF47-AD2F-FC058419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D13951F-41DF-824B-BDB6-B5C0F60D010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F6CB2-D1C6-40FD-99F6-067A500F2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07843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081A5-15B3-3A5D-44A7-5232BE85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Graph Data - Generic Presentation </a:t>
            </a:r>
          </a:p>
        </p:txBody>
      </p:sp>
    </p:spTree>
    <p:extLst>
      <p:ext uri="{BB962C8B-B14F-4D97-AF65-F5344CB8AC3E}">
        <p14:creationId xmlns:p14="http://schemas.microsoft.com/office/powerpoint/2010/main" val="251426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30483</TotalTime>
  <Words>1671</Words>
  <Application>Microsoft Macintosh PowerPoint</Application>
  <PresentationFormat>Widescreen</PresentationFormat>
  <Paragraphs>386</Paragraphs>
  <Slides>40</Slides>
  <Notes>30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 Unicode MS</vt:lpstr>
      <vt:lpstr>Amazon Ember</vt:lpstr>
      <vt:lpstr>Andale Mono</vt:lpstr>
      <vt:lpstr>Arial</vt:lpstr>
      <vt:lpstr>Calibri</vt:lpstr>
      <vt:lpstr>Calibri Light</vt:lpstr>
      <vt:lpstr>IBM Plex Mono</vt:lpstr>
      <vt:lpstr>ProximaNova-Light</vt:lpstr>
      <vt:lpstr>Tw Cen MT</vt:lpstr>
      <vt:lpstr>Office Theme</vt:lpstr>
      <vt:lpstr>Graph Databases  –  Build Flexible Applications with  Graph Data </vt:lpstr>
      <vt:lpstr> Graph</vt:lpstr>
      <vt:lpstr> Graph</vt:lpstr>
      <vt:lpstr>Node relationships</vt:lpstr>
      <vt:lpstr>Node relations </vt:lpstr>
      <vt:lpstr>Semantic</vt:lpstr>
      <vt:lpstr>Ontology </vt:lpstr>
      <vt:lpstr>Golden age of Information Access</vt:lpstr>
      <vt:lpstr>Vertices(data) and edges  of a Semantic Graph </vt:lpstr>
      <vt:lpstr>Seminal Text on the Semantic Web</vt:lpstr>
      <vt:lpstr>Who bought computers and bikes and phones</vt:lpstr>
      <vt:lpstr>Amazon Graph Database  offering in AWS Cloud </vt:lpstr>
      <vt:lpstr>The World Wide Web</vt:lpstr>
      <vt:lpstr>RDF Triples</vt:lpstr>
      <vt:lpstr>Why is Graph useful</vt:lpstr>
      <vt:lpstr>FOAF  Six degrees of seperation</vt:lpstr>
      <vt:lpstr>Demo Gruff</vt:lpstr>
      <vt:lpstr>Taxonomy</vt:lpstr>
      <vt:lpstr>Inference  New Ideas + Hypotheses  Patterns</vt:lpstr>
      <vt:lpstr>Why?</vt:lpstr>
      <vt:lpstr>Web – worlds biggest `sensor`</vt:lpstr>
      <vt:lpstr>Triple `Soups`</vt:lpstr>
      <vt:lpstr>Flavors</vt:lpstr>
      <vt:lpstr>Semantic/Graph database top ranked</vt:lpstr>
      <vt:lpstr>Comparison</vt:lpstr>
      <vt:lpstr>Overview</vt:lpstr>
      <vt:lpstr>Popular Use Cases</vt:lpstr>
      <vt:lpstr>3rd Party Integration</vt:lpstr>
      <vt:lpstr>Use cases for semantic / graph</vt:lpstr>
      <vt:lpstr>Extraction – demo 1</vt:lpstr>
      <vt:lpstr>PowerPoint Presentation</vt:lpstr>
      <vt:lpstr>PowerPoint Presentation</vt:lpstr>
      <vt:lpstr>Docker version of Agraph      https://franz.com/agraph/docker/</vt:lpstr>
      <vt:lpstr>Thank you!!   </vt:lpstr>
      <vt:lpstr>PowerPoint Presentation</vt:lpstr>
      <vt:lpstr>PowerPoint Presentation</vt:lpstr>
      <vt:lpstr>Seminal Text on the Semantic Web</vt:lpstr>
      <vt:lpstr>Resources</vt:lpstr>
      <vt:lpstr>Resources (2)</vt:lpstr>
      <vt:lpstr>Resources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Developer - Semantic Graph Workshop</dc:title>
  <dc:creator>Grant Steinfeld</dc:creator>
  <cp:lastModifiedBy>Grant Steinfeld</cp:lastModifiedBy>
  <cp:revision>60</cp:revision>
  <dcterms:created xsi:type="dcterms:W3CDTF">2020-01-29T22:20:52Z</dcterms:created>
  <dcterms:modified xsi:type="dcterms:W3CDTF">2023-03-10T16:09:31Z</dcterms:modified>
</cp:coreProperties>
</file>